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ileron Bold" panose="020B0604020202020204" charset="0"/>
      <p:regular r:id="rId14"/>
    </p:embeddedFont>
    <p:embeddedFont>
      <p:font typeface="Bebas Neue" panose="020B0604020202020204" charset="0"/>
      <p:regular r:id="rId15"/>
    </p:embeddedFont>
    <p:embeddedFont>
      <p:font typeface="Bebas Neue Bold" panose="020B0604020202020204" charset="0"/>
      <p:regular r:id="rId16"/>
    </p:embeddedFont>
    <p:embeddedFont>
      <p:font typeface="Calibri" panose="020F0502020204030204" pitchFamily="34" charset="0"/>
      <p:regular r:id="rId17"/>
      <p:bold r:id="rId18"/>
      <p:italic r:id="rId19"/>
      <p:boldItalic r:id="rId20"/>
    </p:embeddedFont>
    <p:embeddedFont>
      <p:font typeface="League Spartan" panose="020B0604020202020204" charset="0"/>
      <p:regular r:id="rId21"/>
    </p:embeddedFont>
    <p:embeddedFont>
      <p:font typeface="Neue Machina" panose="020B0604020202020204" charset="0"/>
      <p:regular r:id="rId22"/>
    </p:embeddedFont>
    <p:embeddedFont>
      <p:font typeface="Neue Machina Ultra-Bold" panose="020B0604020202020204" charset="0"/>
      <p:regular r:id="rId23"/>
    </p:embeddedFont>
    <p:embeddedFont>
      <p:font typeface="Open Sans" panose="020B0606030504020204" pitchFamily="34" charset="0"/>
      <p:regular r:id="rId24"/>
      <p:bold r:id="rId25"/>
      <p:italic r:id="rId26"/>
      <p:boldItalic r:id="rId27"/>
    </p:embeddedFont>
    <p:embeddedFont>
      <p:font typeface="Open Sans Bold" panose="020B0806030504020204"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3A264-CEA8-1A16-C622-D0E77CD6E0EB}" v="100" dt="2023-10-05T23:07:33.2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8664" autoAdjust="0"/>
  </p:normalViewPr>
  <p:slideViewPr>
    <p:cSldViewPr>
      <p:cViewPr varScale="1">
        <p:scale>
          <a:sx n="40" d="100"/>
          <a:sy n="40" d="100"/>
        </p:scale>
        <p:origin x="845"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BDC9E-F6C3-43FA-B583-DCBA7FF5598F}" type="datetimeFigureOut">
              <a:rPr lang="en-GB" smtClean="0"/>
              <a:t>10/10/2023</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FEDEEC-9B0A-4FF4-896D-B9C4FC8E474B}" type="slidenum">
              <a:rPr lang="en-GB" smtClean="0"/>
              <a:t>‹nº›</a:t>
            </a:fld>
            <a:endParaRPr lang="en-GB"/>
          </a:p>
        </p:txBody>
      </p:sp>
    </p:spTree>
    <p:extLst>
      <p:ext uri="{BB962C8B-B14F-4D97-AF65-F5344CB8AC3E}">
        <p14:creationId xmlns:p14="http://schemas.microsoft.com/office/powerpoint/2010/main" val="935115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6FFEDEEC-9B0A-4FF4-896D-B9C4FC8E474B}" type="slidenum">
              <a:rPr lang="en-GB" smtClean="0"/>
              <a:t>6</a:t>
            </a:fld>
            <a:endParaRPr lang="en-GB"/>
          </a:p>
        </p:txBody>
      </p:sp>
    </p:spTree>
    <p:extLst>
      <p:ext uri="{BB962C8B-B14F-4D97-AF65-F5344CB8AC3E}">
        <p14:creationId xmlns:p14="http://schemas.microsoft.com/office/powerpoint/2010/main" val="3611925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e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15.jpeg"/><Relationship Id="rId21" Type="http://schemas.openxmlformats.org/officeDocument/2006/relationships/image" Target="../media/image8.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1.xml"/><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image" Target="../media/image16.jpeg"/><Relationship Id="rId9" Type="http://schemas.openxmlformats.org/officeDocument/2006/relationships/image" Target="../media/image29.png"/><Relationship Id="rId1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16.jpe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8.png"/><Relationship Id="rId5" Type="http://schemas.openxmlformats.org/officeDocument/2006/relationships/image" Target="../media/image43.svg"/><Relationship Id="rId10" Type="http://schemas.openxmlformats.org/officeDocument/2006/relationships/image" Target="../media/image47.sv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svg"/></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PT"/>
          </a:p>
        </p:txBody>
      </p:sp>
      <p:sp>
        <p:nvSpPr>
          <p:cNvPr id="3" name="TextBox 3"/>
          <p:cNvSpPr txBox="1"/>
          <p:nvPr/>
        </p:nvSpPr>
        <p:spPr>
          <a:xfrm>
            <a:off x="6064781" y="6596260"/>
            <a:ext cx="5473383" cy="405690"/>
          </a:xfrm>
          <a:prstGeom prst="rect">
            <a:avLst/>
          </a:prstGeom>
        </p:spPr>
        <p:txBody>
          <a:bodyPr lIns="0" tIns="0" rIns="0" bIns="0" rtlCol="0" anchor="t">
            <a:spAutoFit/>
          </a:bodyPr>
          <a:lstStyle/>
          <a:p>
            <a:pPr algn="ctr">
              <a:lnSpc>
                <a:spcPts val="3364"/>
              </a:lnSpc>
            </a:pPr>
            <a:r>
              <a:rPr lang="en-US" sz="2402" spc="961">
                <a:solidFill>
                  <a:srgbClr val="FFFFFF"/>
                </a:solidFill>
                <a:latin typeface="League Spartan"/>
              </a:rPr>
              <a:t>MILESTONE 1</a:t>
            </a:r>
          </a:p>
        </p:txBody>
      </p:sp>
      <p:sp>
        <p:nvSpPr>
          <p:cNvPr id="4" name="TextBox 4"/>
          <p:cNvSpPr txBox="1"/>
          <p:nvPr/>
        </p:nvSpPr>
        <p:spPr>
          <a:xfrm>
            <a:off x="6631223" y="7030525"/>
            <a:ext cx="4340499" cy="255456"/>
          </a:xfrm>
          <a:prstGeom prst="rect">
            <a:avLst/>
          </a:prstGeom>
        </p:spPr>
        <p:txBody>
          <a:bodyPr lIns="0" tIns="0" rIns="0" bIns="0" rtlCol="0" anchor="t">
            <a:spAutoFit/>
          </a:bodyPr>
          <a:lstStyle/>
          <a:p>
            <a:pPr algn="ctr">
              <a:lnSpc>
                <a:spcPts val="2194"/>
              </a:lnSpc>
            </a:pPr>
            <a:r>
              <a:rPr lang="en-US" sz="1567" spc="627">
                <a:solidFill>
                  <a:srgbClr val="FFFFFF"/>
                </a:solidFill>
                <a:latin typeface="League Spartan"/>
              </a:rPr>
              <a:t>PECI 2023/24</a:t>
            </a:r>
          </a:p>
        </p:txBody>
      </p:sp>
      <p:sp>
        <p:nvSpPr>
          <p:cNvPr id="5" name="TextBox 5"/>
          <p:cNvSpPr txBox="1"/>
          <p:nvPr/>
        </p:nvSpPr>
        <p:spPr>
          <a:xfrm>
            <a:off x="348751" y="7590948"/>
            <a:ext cx="1632449" cy="396262"/>
          </a:xfrm>
          <a:prstGeom prst="rect">
            <a:avLst/>
          </a:prstGeom>
        </p:spPr>
        <p:txBody>
          <a:bodyPr wrap="square" lIns="0" tIns="0" rIns="0" bIns="0" rtlCol="0" anchor="t">
            <a:spAutoFit/>
          </a:bodyPr>
          <a:lstStyle/>
          <a:p>
            <a:pPr algn="ctr">
              <a:lnSpc>
                <a:spcPts val="3220"/>
              </a:lnSpc>
            </a:pPr>
            <a:r>
              <a:rPr lang="en-US" sz="2300" dirty="0">
                <a:solidFill>
                  <a:srgbClr val="FFFFFF"/>
                </a:solidFill>
                <a:latin typeface="League Spartan"/>
              </a:rPr>
              <a:t>GROUP 3</a:t>
            </a:r>
          </a:p>
        </p:txBody>
      </p:sp>
      <p:sp>
        <p:nvSpPr>
          <p:cNvPr id="6" name="TextBox 6"/>
          <p:cNvSpPr txBox="1"/>
          <p:nvPr/>
        </p:nvSpPr>
        <p:spPr>
          <a:xfrm>
            <a:off x="348751" y="8105355"/>
            <a:ext cx="4045406" cy="1645270"/>
          </a:xfrm>
          <a:prstGeom prst="rect">
            <a:avLst/>
          </a:prstGeom>
        </p:spPr>
        <p:txBody>
          <a:bodyPr lIns="0" tIns="0" rIns="0" bIns="0" rtlCol="0" anchor="t">
            <a:spAutoFit/>
          </a:bodyPr>
          <a:lstStyle/>
          <a:p>
            <a:pPr>
              <a:lnSpc>
                <a:spcPts val="2240"/>
              </a:lnSpc>
            </a:pPr>
            <a:r>
              <a:rPr lang="en-US" sz="1600" spc="228">
                <a:solidFill>
                  <a:srgbClr val="FFFFFF">
                    <a:alpha val="49804"/>
                  </a:srgbClr>
                </a:solidFill>
                <a:latin typeface="League Spartan"/>
              </a:rPr>
              <a:t>Alexandre Martins</a:t>
            </a:r>
          </a:p>
          <a:p>
            <a:pPr>
              <a:lnSpc>
                <a:spcPts val="2240"/>
              </a:lnSpc>
            </a:pPr>
            <a:r>
              <a:rPr lang="en-US" sz="1600" spc="228">
                <a:solidFill>
                  <a:srgbClr val="FFFFFF">
                    <a:alpha val="49804"/>
                  </a:srgbClr>
                </a:solidFill>
                <a:latin typeface="League Spartan"/>
              </a:rPr>
              <a:t>Bruno Gomes</a:t>
            </a:r>
          </a:p>
          <a:p>
            <a:pPr>
              <a:lnSpc>
                <a:spcPts val="2240"/>
              </a:lnSpc>
            </a:pPr>
            <a:r>
              <a:rPr lang="en-US" sz="1600" spc="228">
                <a:solidFill>
                  <a:srgbClr val="FFFFFF">
                    <a:alpha val="49804"/>
                  </a:srgbClr>
                </a:solidFill>
                <a:latin typeface="League Spartan"/>
              </a:rPr>
              <a:t>Daniel Frank</a:t>
            </a:r>
          </a:p>
          <a:p>
            <a:pPr>
              <a:lnSpc>
                <a:spcPts val="2240"/>
              </a:lnSpc>
            </a:pPr>
            <a:r>
              <a:rPr lang="en-US" sz="1600" spc="228">
                <a:solidFill>
                  <a:srgbClr val="FFFFFF">
                    <a:alpha val="49804"/>
                  </a:srgbClr>
                </a:solidFill>
                <a:latin typeface="League Spartan"/>
              </a:rPr>
              <a:t>Diogo Silva</a:t>
            </a:r>
          </a:p>
          <a:p>
            <a:pPr>
              <a:lnSpc>
                <a:spcPts val="2240"/>
              </a:lnSpc>
            </a:pPr>
            <a:r>
              <a:rPr lang="en-US" sz="1600" spc="228">
                <a:solidFill>
                  <a:srgbClr val="FFFFFF">
                    <a:alpha val="49804"/>
                  </a:srgbClr>
                </a:solidFill>
                <a:latin typeface="League Spartan"/>
              </a:rPr>
              <a:t>João Gonçalves </a:t>
            </a:r>
          </a:p>
          <a:p>
            <a:pPr>
              <a:lnSpc>
                <a:spcPts val="2240"/>
              </a:lnSpc>
            </a:pPr>
            <a:r>
              <a:rPr lang="en-US" sz="1600" spc="228">
                <a:solidFill>
                  <a:srgbClr val="FFFFFF">
                    <a:alpha val="49804"/>
                  </a:srgbClr>
                </a:solidFill>
                <a:latin typeface="League Spartan"/>
              </a:rPr>
              <a:t>Miguel Marques</a:t>
            </a:r>
          </a:p>
        </p:txBody>
      </p:sp>
      <p:sp>
        <p:nvSpPr>
          <p:cNvPr id="7" name="Freeform 7"/>
          <p:cNvSpPr/>
          <p:nvPr/>
        </p:nvSpPr>
        <p:spPr>
          <a:xfrm>
            <a:off x="1742378" y="2932934"/>
            <a:ext cx="6107452" cy="3240689"/>
          </a:xfrm>
          <a:custGeom>
            <a:avLst/>
            <a:gdLst/>
            <a:ahLst/>
            <a:cxnLst/>
            <a:rect l="l" t="t" r="r" b="b"/>
            <a:pathLst>
              <a:path w="6107452" h="3240689">
                <a:moveTo>
                  <a:pt x="0" y="0"/>
                </a:moveTo>
                <a:lnTo>
                  <a:pt x="6107451" y="0"/>
                </a:lnTo>
                <a:lnTo>
                  <a:pt x="6107451" y="3240689"/>
                </a:lnTo>
                <a:lnTo>
                  <a:pt x="0" y="3240689"/>
                </a:lnTo>
                <a:lnTo>
                  <a:pt x="0" y="0"/>
                </a:lnTo>
                <a:close/>
              </a:path>
            </a:pathLst>
          </a:custGeom>
          <a:blipFill>
            <a:blip r:embed="rId3"/>
            <a:stretch>
              <a:fillRect/>
            </a:stretch>
          </a:blipFill>
        </p:spPr>
        <p:txBody>
          <a:bodyPr/>
          <a:lstStyle/>
          <a:p>
            <a:endParaRPr lang="pt-PT"/>
          </a:p>
        </p:txBody>
      </p:sp>
      <p:sp>
        <p:nvSpPr>
          <p:cNvPr id="8" name="TextBox 8"/>
          <p:cNvSpPr txBox="1"/>
          <p:nvPr/>
        </p:nvSpPr>
        <p:spPr>
          <a:xfrm>
            <a:off x="7571824" y="3351640"/>
            <a:ext cx="8288743" cy="1268611"/>
          </a:xfrm>
          <a:prstGeom prst="rect">
            <a:avLst/>
          </a:prstGeom>
        </p:spPr>
        <p:txBody>
          <a:bodyPr lIns="0" tIns="0" rIns="0" bIns="0" rtlCol="0" anchor="t">
            <a:spAutoFit/>
          </a:bodyPr>
          <a:lstStyle/>
          <a:p>
            <a:pPr algn="ctr">
              <a:lnSpc>
                <a:spcPts val="10413"/>
              </a:lnSpc>
              <a:spcBef>
                <a:spcPct val="0"/>
              </a:spcBef>
            </a:pPr>
            <a:r>
              <a:rPr lang="en-US" sz="7437" spc="966">
                <a:solidFill>
                  <a:srgbClr val="FFFEFE"/>
                </a:solidFill>
                <a:latin typeface="League Spartan"/>
              </a:rPr>
              <a:t>FACE</a:t>
            </a:r>
            <a:r>
              <a:rPr lang="en-US" sz="7437" spc="966">
                <a:solidFill>
                  <a:srgbClr val="BF3131"/>
                </a:solidFill>
                <a:latin typeface="League Spartan"/>
              </a:rPr>
              <a:t>FINDR.</a:t>
            </a:r>
          </a:p>
        </p:txBody>
      </p:sp>
      <p:sp>
        <p:nvSpPr>
          <p:cNvPr id="9" name="TextBox 9"/>
          <p:cNvSpPr txBox="1"/>
          <p:nvPr/>
        </p:nvSpPr>
        <p:spPr>
          <a:xfrm>
            <a:off x="7713381" y="4553577"/>
            <a:ext cx="7850719" cy="1058465"/>
          </a:xfrm>
          <a:prstGeom prst="rect">
            <a:avLst/>
          </a:prstGeom>
        </p:spPr>
        <p:txBody>
          <a:bodyPr lIns="0" tIns="0" rIns="0" bIns="0" rtlCol="0" anchor="t">
            <a:spAutoFit/>
          </a:bodyPr>
          <a:lstStyle/>
          <a:p>
            <a:pPr algn="ctr">
              <a:lnSpc>
                <a:spcPts val="4246"/>
              </a:lnSpc>
            </a:pPr>
            <a:r>
              <a:rPr lang="en-US" sz="3033" spc="1213">
                <a:solidFill>
                  <a:srgbClr val="FFFFFF"/>
                </a:solidFill>
                <a:latin typeface="Bebas Neue"/>
              </a:rPr>
              <a:t>YOUR VISION, OUR INNOVATION,</a:t>
            </a:r>
          </a:p>
          <a:p>
            <a:pPr algn="ctr">
              <a:lnSpc>
                <a:spcPts val="4246"/>
              </a:lnSpc>
            </a:pPr>
            <a:r>
              <a:rPr lang="en-US" sz="3033" spc="1213">
                <a:solidFill>
                  <a:srgbClr val="BF3131"/>
                </a:solidFill>
                <a:latin typeface="Bebas Neue Bold"/>
              </a:rPr>
              <a:t>EVERY MOMENT CAPTURED!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PT"/>
          </a:p>
        </p:txBody>
      </p:sp>
      <p:sp>
        <p:nvSpPr>
          <p:cNvPr id="3" name="Freeform 3"/>
          <p:cNvSpPr/>
          <p:nvPr/>
        </p:nvSpPr>
        <p:spPr>
          <a:xfrm>
            <a:off x="-549152" y="-2285207"/>
            <a:ext cx="19807518" cy="19807518"/>
          </a:xfrm>
          <a:custGeom>
            <a:avLst/>
            <a:gdLst/>
            <a:ahLst/>
            <a:cxnLst/>
            <a:rect l="l" t="t" r="r" b="b"/>
            <a:pathLst>
              <a:path w="19807518" h="19807518">
                <a:moveTo>
                  <a:pt x="0" y="0"/>
                </a:moveTo>
                <a:lnTo>
                  <a:pt x="19807518" y="0"/>
                </a:lnTo>
                <a:lnTo>
                  <a:pt x="19807518" y="19807518"/>
                </a:lnTo>
                <a:lnTo>
                  <a:pt x="0" y="19807518"/>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txBody>
          <a:bodyPr/>
          <a:lstStyle/>
          <a:p>
            <a:endParaRPr lang="pt-PT"/>
          </a:p>
        </p:txBody>
      </p:sp>
      <p:sp>
        <p:nvSpPr>
          <p:cNvPr id="4" name="TextBox 4"/>
          <p:cNvSpPr txBox="1"/>
          <p:nvPr/>
        </p:nvSpPr>
        <p:spPr>
          <a:xfrm>
            <a:off x="2225379" y="3308350"/>
            <a:ext cx="14258456" cy="3479801"/>
          </a:xfrm>
          <a:prstGeom prst="rect">
            <a:avLst/>
          </a:prstGeom>
        </p:spPr>
        <p:txBody>
          <a:bodyPr lIns="0" tIns="0" rIns="0" bIns="0" rtlCol="0" anchor="t">
            <a:spAutoFit/>
          </a:bodyPr>
          <a:lstStyle/>
          <a:p>
            <a:pPr algn="ctr">
              <a:lnSpc>
                <a:spcPts val="13999"/>
              </a:lnSpc>
            </a:pPr>
            <a:r>
              <a:rPr lang="en-US" sz="9999" spc="3999">
                <a:solidFill>
                  <a:srgbClr val="FFFFFF"/>
                </a:solidFill>
                <a:latin typeface="League Spartan"/>
              </a:rPr>
              <a:t>ANY</a:t>
            </a:r>
          </a:p>
          <a:p>
            <a:pPr algn="ctr">
              <a:lnSpc>
                <a:spcPts val="13999"/>
              </a:lnSpc>
            </a:pPr>
            <a:r>
              <a:rPr lang="en-US" sz="9999" spc="3999">
                <a:solidFill>
                  <a:srgbClr val="FFFFFF"/>
                </a:solidFill>
                <a:latin typeface="League Spartan"/>
              </a:rPr>
              <a:t>QUESTIONS?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PT"/>
          </a:p>
        </p:txBody>
      </p:sp>
      <p:grpSp>
        <p:nvGrpSpPr>
          <p:cNvPr id="3" name="Group 3"/>
          <p:cNvGrpSpPr/>
          <p:nvPr/>
        </p:nvGrpSpPr>
        <p:grpSpPr>
          <a:xfrm>
            <a:off x="1419487" y="3370416"/>
            <a:ext cx="15449026" cy="3546169"/>
            <a:chOff x="0" y="0"/>
            <a:chExt cx="20598702" cy="4728225"/>
          </a:xfrm>
        </p:grpSpPr>
        <p:sp>
          <p:nvSpPr>
            <p:cNvPr id="4" name="Freeform 4"/>
            <p:cNvSpPr/>
            <p:nvPr/>
          </p:nvSpPr>
          <p:spPr>
            <a:xfrm>
              <a:off x="0" y="0"/>
              <a:ext cx="8910886" cy="4728225"/>
            </a:xfrm>
            <a:custGeom>
              <a:avLst/>
              <a:gdLst/>
              <a:ahLst/>
              <a:cxnLst/>
              <a:rect l="l" t="t" r="r" b="b"/>
              <a:pathLst>
                <a:path w="8910886" h="4728225">
                  <a:moveTo>
                    <a:pt x="0" y="0"/>
                  </a:moveTo>
                  <a:lnTo>
                    <a:pt x="8910886" y="0"/>
                  </a:lnTo>
                  <a:lnTo>
                    <a:pt x="8910886" y="4728225"/>
                  </a:lnTo>
                  <a:lnTo>
                    <a:pt x="0" y="4728225"/>
                  </a:lnTo>
                  <a:lnTo>
                    <a:pt x="0" y="0"/>
                  </a:lnTo>
                  <a:close/>
                </a:path>
              </a:pathLst>
            </a:custGeom>
            <a:blipFill>
              <a:blip r:embed="rId3"/>
              <a:stretch>
                <a:fillRect/>
              </a:stretch>
            </a:blipFill>
          </p:spPr>
          <p:txBody>
            <a:bodyPr/>
            <a:lstStyle/>
            <a:p>
              <a:endParaRPr lang="pt-PT"/>
            </a:p>
          </p:txBody>
        </p:sp>
        <p:sp>
          <p:nvSpPr>
            <p:cNvPr id="5" name="TextBox 5"/>
            <p:cNvSpPr txBox="1"/>
            <p:nvPr/>
          </p:nvSpPr>
          <p:spPr>
            <a:xfrm>
              <a:off x="8505271" y="666957"/>
              <a:ext cx="12093431" cy="1794870"/>
            </a:xfrm>
            <a:prstGeom prst="rect">
              <a:avLst/>
            </a:prstGeom>
          </p:spPr>
          <p:txBody>
            <a:bodyPr lIns="0" tIns="0" rIns="0" bIns="0" rtlCol="0" anchor="t">
              <a:spAutoFit/>
            </a:bodyPr>
            <a:lstStyle/>
            <a:p>
              <a:pPr algn="ctr">
                <a:lnSpc>
                  <a:spcPts val="11394"/>
                </a:lnSpc>
                <a:spcBef>
                  <a:spcPct val="0"/>
                </a:spcBef>
              </a:pPr>
              <a:r>
                <a:rPr lang="en-US" sz="8139" spc="1058">
                  <a:solidFill>
                    <a:srgbClr val="FFFEFE"/>
                  </a:solidFill>
                  <a:latin typeface="League Spartan"/>
                </a:rPr>
                <a:t>FACE</a:t>
              </a:r>
              <a:r>
                <a:rPr lang="en-US" sz="8139" spc="1058">
                  <a:solidFill>
                    <a:srgbClr val="BF3131"/>
                  </a:solidFill>
                  <a:latin typeface="League Spartan"/>
                </a:rPr>
                <a:t>FINDR.</a:t>
              </a:r>
            </a:p>
          </p:txBody>
        </p:sp>
        <p:sp>
          <p:nvSpPr>
            <p:cNvPr id="6" name="TextBox 6"/>
            <p:cNvSpPr txBox="1"/>
            <p:nvPr/>
          </p:nvSpPr>
          <p:spPr>
            <a:xfrm>
              <a:off x="8711804" y="2385627"/>
              <a:ext cx="11454345" cy="1523241"/>
            </a:xfrm>
            <a:prstGeom prst="rect">
              <a:avLst/>
            </a:prstGeom>
          </p:spPr>
          <p:txBody>
            <a:bodyPr lIns="0" tIns="0" rIns="0" bIns="0" rtlCol="0" anchor="t">
              <a:spAutoFit/>
            </a:bodyPr>
            <a:lstStyle/>
            <a:p>
              <a:pPr algn="ctr">
                <a:lnSpc>
                  <a:spcPts val="4646"/>
                </a:lnSpc>
              </a:pPr>
              <a:r>
                <a:rPr lang="en-US" sz="3318" spc="1327">
                  <a:solidFill>
                    <a:srgbClr val="FFFFFF"/>
                  </a:solidFill>
                  <a:latin typeface="Bebas Neue"/>
                </a:rPr>
                <a:t>YOUR VISION, OUR INNOVATION,</a:t>
              </a:r>
            </a:p>
            <a:p>
              <a:pPr algn="ctr">
                <a:lnSpc>
                  <a:spcPts val="4646"/>
                </a:lnSpc>
              </a:pPr>
              <a:r>
                <a:rPr lang="en-US" sz="3318" spc="1327">
                  <a:solidFill>
                    <a:srgbClr val="BF3131"/>
                  </a:solidFill>
                  <a:latin typeface="Bebas Neue Bold"/>
                </a:rPr>
                <a:t>EVERY MOMENT CAPTURED!</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444" b="-9444"/>
            </a:stretch>
          </a:blipFill>
        </p:spPr>
        <p:txBody>
          <a:bodyPr/>
          <a:lstStyle/>
          <a:p>
            <a:endParaRPr lang="pt-PT"/>
          </a:p>
        </p:txBody>
      </p:sp>
      <p:sp>
        <p:nvSpPr>
          <p:cNvPr id="3" name="Freeform 3"/>
          <p:cNvSpPr/>
          <p:nvPr/>
        </p:nvSpPr>
        <p:spPr>
          <a:xfrm>
            <a:off x="3082234" y="1794375"/>
            <a:ext cx="12123531" cy="6698251"/>
          </a:xfrm>
          <a:custGeom>
            <a:avLst/>
            <a:gdLst/>
            <a:ahLst/>
            <a:cxnLst/>
            <a:rect l="l" t="t" r="r" b="b"/>
            <a:pathLst>
              <a:path w="12123531" h="6698251">
                <a:moveTo>
                  <a:pt x="0" y="0"/>
                </a:moveTo>
                <a:lnTo>
                  <a:pt x="12123532" y="0"/>
                </a:lnTo>
                <a:lnTo>
                  <a:pt x="12123532" y="6698250"/>
                </a:lnTo>
                <a:lnTo>
                  <a:pt x="0" y="6698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sp>
        <p:nvSpPr>
          <p:cNvPr id="4" name="Freeform 4"/>
          <p:cNvSpPr/>
          <p:nvPr/>
        </p:nvSpPr>
        <p:spPr>
          <a:xfrm>
            <a:off x="12828848" y="5143500"/>
            <a:ext cx="5765564" cy="5845945"/>
          </a:xfrm>
          <a:custGeom>
            <a:avLst/>
            <a:gdLst/>
            <a:ahLst/>
            <a:cxnLst/>
            <a:rect l="l" t="t" r="r" b="b"/>
            <a:pathLst>
              <a:path w="5765564" h="5845945">
                <a:moveTo>
                  <a:pt x="0" y="0"/>
                </a:moveTo>
                <a:lnTo>
                  <a:pt x="5765564" y="0"/>
                </a:lnTo>
                <a:lnTo>
                  <a:pt x="5765564" y="5845945"/>
                </a:lnTo>
                <a:lnTo>
                  <a:pt x="0" y="5845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PT"/>
          </a:p>
        </p:txBody>
      </p:sp>
      <p:sp>
        <p:nvSpPr>
          <p:cNvPr id="5" name="TextBox 5"/>
          <p:cNvSpPr txBox="1"/>
          <p:nvPr/>
        </p:nvSpPr>
        <p:spPr>
          <a:xfrm>
            <a:off x="4132225" y="1584825"/>
            <a:ext cx="10023550" cy="1997856"/>
          </a:xfrm>
          <a:prstGeom prst="rect">
            <a:avLst/>
          </a:prstGeom>
        </p:spPr>
        <p:txBody>
          <a:bodyPr lIns="0" tIns="0" rIns="0" bIns="0" rtlCol="0" anchor="t">
            <a:spAutoFit/>
          </a:bodyPr>
          <a:lstStyle/>
          <a:p>
            <a:pPr algn="ctr">
              <a:lnSpc>
                <a:spcPts val="16496"/>
              </a:lnSpc>
              <a:spcBef>
                <a:spcPct val="0"/>
              </a:spcBef>
            </a:pPr>
            <a:r>
              <a:rPr lang="en-US" sz="11783" spc="1531">
                <a:solidFill>
                  <a:srgbClr val="761C1C"/>
                </a:solidFill>
                <a:latin typeface="League Spartan"/>
              </a:rPr>
              <a:t>CONTEXT</a:t>
            </a:r>
          </a:p>
        </p:txBody>
      </p:sp>
      <p:sp>
        <p:nvSpPr>
          <p:cNvPr id="6" name="TextBox 6"/>
          <p:cNvSpPr txBox="1"/>
          <p:nvPr/>
        </p:nvSpPr>
        <p:spPr>
          <a:xfrm>
            <a:off x="4022748" y="3468576"/>
            <a:ext cx="10242504" cy="3356881"/>
          </a:xfrm>
          <a:prstGeom prst="rect">
            <a:avLst/>
          </a:prstGeom>
        </p:spPr>
        <p:txBody>
          <a:bodyPr lIns="0" tIns="0" rIns="0" bIns="0" rtlCol="0" anchor="t">
            <a:spAutoFit/>
          </a:bodyPr>
          <a:lstStyle/>
          <a:p>
            <a:pPr algn="ctr">
              <a:lnSpc>
                <a:spcPts val="5292"/>
              </a:lnSpc>
            </a:pPr>
            <a:r>
              <a:rPr lang="en-US" sz="4050" dirty="0">
                <a:solidFill>
                  <a:srgbClr val="000000"/>
                </a:solidFill>
                <a:latin typeface="Neue Machina"/>
                <a:ea typeface="+mn-lt"/>
                <a:cs typeface="+mn-lt"/>
              </a:rPr>
              <a:t>With so many multi-person events these days, there is a desire for attendees to look for their photos, if they exist, without having to see all the ones there are.</a:t>
            </a:r>
            <a:endParaRPr lang="en-US" dirty="0">
              <a:latin typeface="Neue Machina"/>
            </a:endParaRPr>
          </a:p>
        </p:txBody>
      </p:sp>
      <p:sp>
        <p:nvSpPr>
          <p:cNvPr id="7" name="Freeform 7"/>
          <p:cNvSpPr/>
          <p:nvPr/>
        </p:nvSpPr>
        <p:spPr>
          <a:xfrm>
            <a:off x="12976351" y="788563"/>
            <a:ext cx="4282949" cy="1036650"/>
          </a:xfrm>
          <a:custGeom>
            <a:avLst/>
            <a:gdLst/>
            <a:ahLst/>
            <a:cxnLst/>
            <a:rect l="l" t="t" r="r" b="b"/>
            <a:pathLst>
              <a:path w="4282949" h="1036650">
                <a:moveTo>
                  <a:pt x="0" y="0"/>
                </a:moveTo>
                <a:lnTo>
                  <a:pt x="4282949" y="0"/>
                </a:lnTo>
                <a:lnTo>
                  <a:pt x="4282949" y="1036649"/>
                </a:lnTo>
                <a:lnTo>
                  <a:pt x="0" y="1036649"/>
                </a:lnTo>
                <a:lnTo>
                  <a:pt x="0" y="0"/>
                </a:lnTo>
                <a:close/>
              </a:path>
            </a:pathLst>
          </a:custGeom>
          <a:blipFill>
            <a:blip r:embed="rId7"/>
            <a:stretch>
              <a:fillRect t="-145923" b="-167229"/>
            </a:stretch>
          </a:blipFill>
        </p:spPr>
        <p:txBody>
          <a:bodyPr/>
          <a:lstStyle/>
          <a:p>
            <a:endParaRPr lang="pt-PT"/>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t="-9222" b="-9222"/>
            </a:stretch>
          </a:blipFill>
        </p:spPr>
        <p:txBody>
          <a:bodyPr/>
          <a:lstStyle/>
          <a:p>
            <a:endParaRPr lang="pt-PT"/>
          </a:p>
        </p:txBody>
      </p:sp>
      <p:sp>
        <p:nvSpPr>
          <p:cNvPr id="3" name="Freeform 3"/>
          <p:cNvSpPr/>
          <p:nvPr/>
        </p:nvSpPr>
        <p:spPr>
          <a:xfrm>
            <a:off x="2744464" y="1607756"/>
            <a:ext cx="12799073" cy="7071488"/>
          </a:xfrm>
          <a:custGeom>
            <a:avLst/>
            <a:gdLst/>
            <a:ahLst/>
            <a:cxnLst/>
            <a:rect l="l" t="t" r="r" b="b"/>
            <a:pathLst>
              <a:path w="12799073" h="7071488">
                <a:moveTo>
                  <a:pt x="0" y="0"/>
                </a:moveTo>
                <a:lnTo>
                  <a:pt x="12799072" y="0"/>
                </a:lnTo>
                <a:lnTo>
                  <a:pt x="12799072" y="7071488"/>
                </a:lnTo>
                <a:lnTo>
                  <a:pt x="0" y="70714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sp>
        <p:nvSpPr>
          <p:cNvPr id="4" name="TextBox 4"/>
          <p:cNvSpPr txBox="1"/>
          <p:nvPr/>
        </p:nvSpPr>
        <p:spPr>
          <a:xfrm>
            <a:off x="3641404" y="3942792"/>
            <a:ext cx="10808122" cy="5273880"/>
          </a:xfrm>
          <a:prstGeom prst="rect">
            <a:avLst/>
          </a:prstGeom>
        </p:spPr>
        <p:txBody>
          <a:bodyPr lIns="0" tIns="0" rIns="0" bIns="0" rtlCol="0" anchor="t">
            <a:spAutoFit/>
          </a:bodyPr>
          <a:lstStyle/>
          <a:p>
            <a:pPr algn="ctr"/>
            <a:r>
              <a:rPr lang="en-US" sz="3650" dirty="0">
                <a:solidFill>
                  <a:srgbClr val="000000"/>
                </a:solidFill>
                <a:latin typeface="Neue Machina"/>
                <a:ea typeface="+mn-lt"/>
                <a:cs typeface="+mn-lt"/>
              </a:rPr>
              <a:t>With the large number of photos and people in those photos, it is difficult for photographers to document the people present at these events, as well as for the people present at these events, to find their photos. </a:t>
            </a:r>
            <a:endParaRPr lang="en-US">
              <a:latin typeface="Neue Machina"/>
            </a:endParaRPr>
          </a:p>
          <a:p>
            <a:pPr algn="ctr"/>
            <a:endParaRPr lang="en-US" dirty="0">
              <a:latin typeface="Neue Machina"/>
            </a:endParaRPr>
          </a:p>
          <a:p>
            <a:pPr algn="ctr"/>
            <a:endParaRPr lang="en-US" dirty="0">
              <a:latin typeface="Neue Machina"/>
            </a:endParaRPr>
          </a:p>
          <a:p>
            <a:pPr algn="ctr"/>
            <a:endParaRPr lang="en-US" dirty="0">
              <a:latin typeface="Neue Machina"/>
            </a:endParaRPr>
          </a:p>
          <a:p>
            <a:pPr algn="ctr"/>
            <a:endParaRPr lang="en-US" dirty="0">
              <a:latin typeface="Neue Machina"/>
            </a:endParaRPr>
          </a:p>
          <a:p>
            <a:pPr algn="ctr"/>
            <a:endParaRPr lang="en-US" dirty="0">
              <a:latin typeface="Neue Machina"/>
            </a:endParaRPr>
          </a:p>
          <a:p>
            <a:pPr algn="ctr">
              <a:lnSpc>
                <a:spcPts val="4809"/>
              </a:lnSpc>
            </a:pPr>
            <a:endParaRPr lang="en-US" dirty="0">
              <a:latin typeface="Neue Machina"/>
            </a:endParaRPr>
          </a:p>
        </p:txBody>
      </p:sp>
      <p:sp>
        <p:nvSpPr>
          <p:cNvPr id="5" name="Freeform 5"/>
          <p:cNvSpPr/>
          <p:nvPr/>
        </p:nvSpPr>
        <p:spPr>
          <a:xfrm rot="922272">
            <a:off x="14125631" y="3086100"/>
            <a:ext cx="2160270" cy="4114800"/>
          </a:xfrm>
          <a:custGeom>
            <a:avLst/>
            <a:gdLst/>
            <a:ahLst/>
            <a:cxnLst/>
            <a:rect l="l" t="t" r="r" b="b"/>
            <a:pathLst>
              <a:path w="2160270" h="4114800">
                <a:moveTo>
                  <a:pt x="0" y="0"/>
                </a:moveTo>
                <a:lnTo>
                  <a:pt x="2160270" y="0"/>
                </a:lnTo>
                <a:lnTo>
                  <a:pt x="216027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PT"/>
          </a:p>
        </p:txBody>
      </p:sp>
      <p:sp>
        <p:nvSpPr>
          <p:cNvPr id="6" name="TextBox 6"/>
          <p:cNvSpPr txBox="1"/>
          <p:nvPr/>
        </p:nvSpPr>
        <p:spPr>
          <a:xfrm>
            <a:off x="4216817" y="1575300"/>
            <a:ext cx="9854366" cy="1977197"/>
          </a:xfrm>
          <a:prstGeom prst="rect">
            <a:avLst/>
          </a:prstGeom>
        </p:spPr>
        <p:txBody>
          <a:bodyPr lIns="0" tIns="0" rIns="0" bIns="0" rtlCol="0" anchor="t">
            <a:spAutoFit/>
          </a:bodyPr>
          <a:lstStyle/>
          <a:p>
            <a:pPr algn="ctr">
              <a:lnSpc>
                <a:spcPts val="16218"/>
              </a:lnSpc>
              <a:spcBef>
                <a:spcPct val="0"/>
              </a:spcBef>
            </a:pPr>
            <a:r>
              <a:rPr lang="en-US" sz="11584" spc="1505">
                <a:solidFill>
                  <a:srgbClr val="761C1C"/>
                </a:solidFill>
                <a:latin typeface="League Spartan"/>
              </a:rPr>
              <a:t>PROBLEM</a:t>
            </a:r>
          </a:p>
        </p:txBody>
      </p:sp>
      <p:sp>
        <p:nvSpPr>
          <p:cNvPr id="7" name="Freeform 7"/>
          <p:cNvSpPr/>
          <p:nvPr/>
        </p:nvSpPr>
        <p:spPr>
          <a:xfrm rot="1402504">
            <a:off x="15371815" y="5313227"/>
            <a:ext cx="1411922" cy="2689376"/>
          </a:xfrm>
          <a:custGeom>
            <a:avLst/>
            <a:gdLst/>
            <a:ahLst/>
            <a:cxnLst/>
            <a:rect l="l" t="t" r="r" b="b"/>
            <a:pathLst>
              <a:path w="1411922" h="2689376">
                <a:moveTo>
                  <a:pt x="0" y="0"/>
                </a:moveTo>
                <a:lnTo>
                  <a:pt x="1411922" y="0"/>
                </a:lnTo>
                <a:lnTo>
                  <a:pt x="1411922" y="2689376"/>
                </a:lnTo>
                <a:lnTo>
                  <a:pt x="0" y="2689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PT"/>
          </a:p>
        </p:txBody>
      </p:sp>
      <p:sp>
        <p:nvSpPr>
          <p:cNvPr id="8" name="Freeform 8"/>
          <p:cNvSpPr/>
          <p:nvPr/>
        </p:nvSpPr>
        <p:spPr>
          <a:xfrm>
            <a:off x="12976351" y="788563"/>
            <a:ext cx="4282949" cy="1036650"/>
          </a:xfrm>
          <a:custGeom>
            <a:avLst/>
            <a:gdLst/>
            <a:ahLst/>
            <a:cxnLst/>
            <a:rect l="l" t="t" r="r" b="b"/>
            <a:pathLst>
              <a:path w="4282949" h="1036650">
                <a:moveTo>
                  <a:pt x="0" y="0"/>
                </a:moveTo>
                <a:lnTo>
                  <a:pt x="4282949" y="0"/>
                </a:lnTo>
                <a:lnTo>
                  <a:pt x="4282949" y="1036649"/>
                </a:lnTo>
                <a:lnTo>
                  <a:pt x="0" y="1036649"/>
                </a:lnTo>
                <a:lnTo>
                  <a:pt x="0" y="0"/>
                </a:lnTo>
                <a:close/>
              </a:path>
            </a:pathLst>
          </a:custGeom>
          <a:blipFill>
            <a:blip r:embed="rId7"/>
            <a:stretch>
              <a:fillRect t="-145923" b="-167229"/>
            </a:stretch>
          </a:blipFill>
        </p:spPr>
        <p:txBody>
          <a:bodyPr/>
          <a:lstStyle/>
          <a:p>
            <a:endParaRPr lang="pt-PT"/>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1000"/>
            </a:blip>
            <a:stretch>
              <a:fillRect t="-9333" b="-9333"/>
            </a:stretch>
          </a:blipFill>
        </p:spPr>
        <p:txBody>
          <a:bodyPr/>
          <a:lstStyle/>
          <a:p>
            <a:endParaRPr lang="pt-PT"/>
          </a:p>
        </p:txBody>
      </p:sp>
      <p:sp>
        <p:nvSpPr>
          <p:cNvPr id="3" name="Freeform 3"/>
          <p:cNvSpPr/>
          <p:nvPr/>
        </p:nvSpPr>
        <p:spPr>
          <a:xfrm>
            <a:off x="12976351" y="788563"/>
            <a:ext cx="4282949" cy="1036650"/>
          </a:xfrm>
          <a:custGeom>
            <a:avLst/>
            <a:gdLst/>
            <a:ahLst/>
            <a:cxnLst/>
            <a:rect l="l" t="t" r="r" b="b"/>
            <a:pathLst>
              <a:path w="4282949" h="1036650">
                <a:moveTo>
                  <a:pt x="0" y="0"/>
                </a:moveTo>
                <a:lnTo>
                  <a:pt x="4282949" y="0"/>
                </a:lnTo>
                <a:lnTo>
                  <a:pt x="4282949" y="1036649"/>
                </a:lnTo>
                <a:lnTo>
                  <a:pt x="0" y="1036649"/>
                </a:lnTo>
                <a:lnTo>
                  <a:pt x="0" y="0"/>
                </a:lnTo>
                <a:close/>
              </a:path>
            </a:pathLst>
          </a:custGeom>
          <a:blipFill>
            <a:blip r:embed="rId3"/>
            <a:stretch>
              <a:fillRect t="-145923" b="-167229"/>
            </a:stretch>
          </a:blipFill>
        </p:spPr>
        <p:txBody>
          <a:bodyPr/>
          <a:lstStyle/>
          <a:p>
            <a:endParaRPr lang="pt-PT"/>
          </a:p>
        </p:txBody>
      </p:sp>
      <p:sp>
        <p:nvSpPr>
          <p:cNvPr id="4" name="Freeform 4"/>
          <p:cNvSpPr/>
          <p:nvPr/>
        </p:nvSpPr>
        <p:spPr>
          <a:xfrm>
            <a:off x="2744464" y="1607756"/>
            <a:ext cx="12799073" cy="7071488"/>
          </a:xfrm>
          <a:custGeom>
            <a:avLst/>
            <a:gdLst/>
            <a:ahLst/>
            <a:cxnLst/>
            <a:rect l="l" t="t" r="r" b="b"/>
            <a:pathLst>
              <a:path w="12799073" h="7071488">
                <a:moveTo>
                  <a:pt x="0" y="0"/>
                </a:moveTo>
                <a:lnTo>
                  <a:pt x="12799072" y="0"/>
                </a:lnTo>
                <a:lnTo>
                  <a:pt x="12799072" y="7071488"/>
                </a:lnTo>
                <a:lnTo>
                  <a:pt x="0" y="7071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5" name="Freeform 5"/>
          <p:cNvSpPr/>
          <p:nvPr/>
        </p:nvSpPr>
        <p:spPr>
          <a:xfrm>
            <a:off x="13459614" y="5372190"/>
            <a:ext cx="4167845" cy="4114800"/>
          </a:xfrm>
          <a:custGeom>
            <a:avLst/>
            <a:gdLst/>
            <a:ahLst/>
            <a:cxnLst/>
            <a:rect l="l" t="t" r="r" b="b"/>
            <a:pathLst>
              <a:path w="4167845" h="4114800">
                <a:moveTo>
                  <a:pt x="0" y="0"/>
                </a:moveTo>
                <a:lnTo>
                  <a:pt x="4167845" y="0"/>
                </a:lnTo>
                <a:lnTo>
                  <a:pt x="416784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sp>
        <p:nvSpPr>
          <p:cNvPr id="6" name="TextBox 6"/>
          <p:cNvSpPr txBox="1"/>
          <p:nvPr/>
        </p:nvSpPr>
        <p:spPr>
          <a:xfrm>
            <a:off x="3534655" y="4203789"/>
            <a:ext cx="11218691" cy="4150495"/>
          </a:xfrm>
          <a:prstGeom prst="rect">
            <a:avLst/>
          </a:prstGeom>
        </p:spPr>
        <p:txBody>
          <a:bodyPr lIns="0" tIns="0" rIns="0" bIns="0" rtlCol="0" anchor="t">
            <a:spAutoFit/>
          </a:bodyPr>
          <a:lstStyle/>
          <a:p>
            <a:pPr algn="ctr"/>
            <a:r>
              <a:rPr lang="en-US" sz="3650" dirty="0">
                <a:solidFill>
                  <a:srgbClr val="000000"/>
                </a:solidFill>
                <a:latin typeface="Neue Machina"/>
                <a:ea typeface="+mn-lt"/>
                <a:cs typeface="+mn-lt"/>
              </a:rPr>
              <a:t>Develop a WebApp using facial recognition and image processing to locate people in photos of large meetings and improve photo quality. </a:t>
            </a:r>
            <a:endParaRPr lang="en-US">
              <a:latin typeface="Neue Machina"/>
            </a:endParaRPr>
          </a:p>
          <a:p>
            <a:pPr algn="ctr"/>
            <a:endParaRPr lang="en-US" dirty="0">
              <a:latin typeface="Neue Machina"/>
            </a:endParaRPr>
          </a:p>
          <a:p>
            <a:pPr algn="ctr"/>
            <a:endParaRPr lang="en-US" dirty="0">
              <a:latin typeface="Neue Machina"/>
            </a:endParaRPr>
          </a:p>
          <a:p>
            <a:pPr algn="ctr"/>
            <a:endParaRPr lang="en-US" dirty="0">
              <a:latin typeface="Neue Machina"/>
            </a:endParaRPr>
          </a:p>
          <a:p>
            <a:pPr algn="ctr"/>
            <a:endParaRPr lang="en-US" dirty="0">
              <a:latin typeface="Neue Machina"/>
            </a:endParaRPr>
          </a:p>
          <a:p>
            <a:pPr algn="ctr"/>
            <a:endParaRPr lang="en-US" dirty="0">
              <a:latin typeface="Neue Machina"/>
            </a:endParaRPr>
          </a:p>
          <a:p>
            <a:pPr algn="ctr">
              <a:lnSpc>
                <a:spcPts val="4809"/>
              </a:lnSpc>
            </a:pPr>
            <a:endParaRPr lang="en-US" dirty="0">
              <a:latin typeface="Neue Machina"/>
            </a:endParaRPr>
          </a:p>
        </p:txBody>
      </p:sp>
      <p:sp>
        <p:nvSpPr>
          <p:cNvPr id="7" name="TextBox 7"/>
          <p:cNvSpPr txBox="1"/>
          <p:nvPr/>
        </p:nvSpPr>
        <p:spPr>
          <a:xfrm>
            <a:off x="4216817" y="1575300"/>
            <a:ext cx="9854366" cy="1977197"/>
          </a:xfrm>
          <a:prstGeom prst="rect">
            <a:avLst/>
          </a:prstGeom>
        </p:spPr>
        <p:txBody>
          <a:bodyPr lIns="0" tIns="0" rIns="0" bIns="0" rtlCol="0" anchor="t">
            <a:spAutoFit/>
          </a:bodyPr>
          <a:lstStyle/>
          <a:p>
            <a:pPr algn="ctr">
              <a:lnSpc>
                <a:spcPts val="16218"/>
              </a:lnSpc>
              <a:spcBef>
                <a:spcPct val="0"/>
              </a:spcBef>
            </a:pPr>
            <a:r>
              <a:rPr lang="en-US" sz="11584" spc="1505">
                <a:solidFill>
                  <a:srgbClr val="761C1C"/>
                </a:solidFill>
                <a:latin typeface="League Spartan"/>
              </a:rPr>
              <a:t>GOAL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0C34598C-91C5-4415-F9D9-494E99851B7F}"/>
              </a:ext>
            </a:extLst>
          </p:cNvPr>
          <p:cNvSpPr/>
          <p:nvPr/>
        </p:nvSpPr>
        <p:spPr>
          <a:xfrm>
            <a:off x="-32658" y="0"/>
            <a:ext cx="18473057"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PT"/>
          </a:p>
        </p:txBody>
      </p:sp>
      <p:sp>
        <p:nvSpPr>
          <p:cNvPr id="2" name="Freeform 2"/>
          <p:cNvSpPr/>
          <p:nvPr/>
        </p:nvSpPr>
        <p:spPr>
          <a:xfrm>
            <a:off x="-157843" y="-6052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4000"/>
            </a:blip>
            <a:stretch>
              <a:fillRect/>
            </a:stretch>
          </a:blipFill>
        </p:spPr>
        <p:txBody>
          <a:bodyPr/>
          <a:lstStyle/>
          <a:p>
            <a:endParaRPr lang="pt-PT"/>
          </a:p>
        </p:txBody>
      </p:sp>
      <p:sp>
        <p:nvSpPr>
          <p:cNvPr id="3" name="Freeform 3"/>
          <p:cNvSpPr/>
          <p:nvPr/>
        </p:nvSpPr>
        <p:spPr>
          <a:xfrm>
            <a:off x="12976351" y="788563"/>
            <a:ext cx="4282949" cy="1036650"/>
          </a:xfrm>
          <a:custGeom>
            <a:avLst/>
            <a:gdLst/>
            <a:ahLst/>
            <a:cxnLst/>
            <a:rect l="l" t="t" r="r" b="b"/>
            <a:pathLst>
              <a:path w="4282949" h="1036650">
                <a:moveTo>
                  <a:pt x="0" y="0"/>
                </a:moveTo>
                <a:lnTo>
                  <a:pt x="4282949" y="0"/>
                </a:lnTo>
                <a:lnTo>
                  <a:pt x="4282949" y="1036649"/>
                </a:lnTo>
                <a:lnTo>
                  <a:pt x="0" y="1036649"/>
                </a:lnTo>
                <a:lnTo>
                  <a:pt x="0" y="0"/>
                </a:lnTo>
                <a:close/>
              </a:path>
            </a:pathLst>
          </a:custGeom>
          <a:blipFill>
            <a:blip r:embed="rId4"/>
            <a:stretch>
              <a:fillRect t="-145923" b="-167229"/>
            </a:stretch>
          </a:blipFill>
        </p:spPr>
        <p:txBody>
          <a:bodyPr/>
          <a:lstStyle/>
          <a:p>
            <a:endParaRPr lang="pt-PT"/>
          </a:p>
        </p:txBody>
      </p:sp>
      <p:grpSp>
        <p:nvGrpSpPr>
          <p:cNvPr id="4" name="Group 4"/>
          <p:cNvGrpSpPr/>
          <p:nvPr/>
        </p:nvGrpSpPr>
        <p:grpSpPr>
          <a:xfrm>
            <a:off x="11560257" y="2588099"/>
            <a:ext cx="6613054" cy="6354961"/>
            <a:chOff x="0" y="0"/>
            <a:chExt cx="8817406" cy="8473281"/>
          </a:xfrm>
        </p:grpSpPr>
        <p:sp>
          <p:nvSpPr>
            <p:cNvPr id="5" name="Freeform 5"/>
            <p:cNvSpPr/>
            <p:nvPr/>
          </p:nvSpPr>
          <p:spPr>
            <a:xfrm rot="139025">
              <a:off x="3433082" y="909412"/>
              <a:ext cx="4805560" cy="6798317"/>
            </a:xfrm>
            <a:custGeom>
              <a:avLst/>
              <a:gdLst/>
              <a:ahLst/>
              <a:cxnLst/>
              <a:rect l="l" t="t" r="r" b="b"/>
              <a:pathLst>
                <a:path w="4805560" h="6798317">
                  <a:moveTo>
                    <a:pt x="0" y="0"/>
                  </a:moveTo>
                  <a:lnTo>
                    <a:pt x="4805561" y="0"/>
                  </a:lnTo>
                  <a:lnTo>
                    <a:pt x="4805561" y="6798317"/>
                  </a:lnTo>
                  <a:lnTo>
                    <a:pt x="0" y="6798317"/>
                  </a:lnTo>
                  <a:lnTo>
                    <a:pt x="0" y="0"/>
                  </a:lnTo>
                  <a:close/>
                </a:path>
              </a:pathLst>
            </a:custGeom>
            <a:blipFill>
              <a:blip r:embed="rId5"/>
              <a:stretch>
                <a:fillRect/>
              </a:stretch>
            </a:blipFill>
          </p:spPr>
          <p:txBody>
            <a:bodyPr/>
            <a:lstStyle/>
            <a:p>
              <a:endParaRPr lang="pt-PT"/>
            </a:p>
          </p:txBody>
        </p:sp>
        <p:sp>
          <p:nvSpPr>
            <p:cNvPr id="6" name="Freeform 6"/>
            <p:cNvSpPr/>
            <p:nvPr/>
          </p:nvSpPr>
          <p:spPr>
            <a:xfrm rot="154518">
              <a:off x="3861540" y="909412"/>
              <a:ext cx="4805560" cy="6798317"/>
            </a:xfrm>
            <a:custGeom>
              <a:avLst/>
              <a:gdLst/>
              <a:ahLst/>
              <a:cxnLst/>
              <a:rect l="l" t="t" r="r" b="b"/>
              <a:pathLst>
                <a:path w="4805560" h="6798317">
                  <a:moveTo>
                    <a:pt x="0" y="0"/>
                  </a:moveTo>
                  <a:lnTo>
                    <a:pt x="4805560" y="0"/>
                  </a:lnTo>
                  <a:lnTo>
                    <a:pt x="4805560" y="6798317"/>
                  </a:lnTo>
                  <a:lnTo>
                    <a:pt x="0" y="6798317"/>
                  </a:lnTo>
                  <a:lnTo>
                    <a:pt x="0" y="0"/>
                  </a:lnTo>
                  <a:close/>
                </a:path>
              </a:pathLst>
            </a:custGeom>
            <a:blipFill>
              <a:blip r:embed="rId6"/>
              <a:stretch>
                <a:fillRect/>
              </a:stretch>
            </a:blipFill>
          </p:spPr>
          <p:txBody>
            <a:bodyPr/>
            <a:lstStyle/>
            <a:p>
              <a:endParaRPr lang="pt-PT"/>
            </a:p>
          </p:txBody>
        </p:sp>
        <p:sp>
          <p:nvSpPr>
            <p:cNvPr id="7" name="Freeform 7"/>
            <p:cNvSpPr/>
            <p:nvPr/>
          </p:nvSpPr>
          <p:spPr>
            <a:xfrm rot="-515492">
              <a:off x="1179235" y="332424"/>
              <a:ext cx="4979598" cy="7044524"/>
            </a:xfrm>
            <a:custGeom>
              <a:avLst/>
              <a:gdLst/>
              <a:ahLst/>
              <a:cxnLst/>
              <a:rect l="l" t="t" r="r" b="b"/>
              <a:pathLst>
                <a:path w="4979598" h="7044524">
                  <a:moveTo>
                    <a:pt x="0" y="0"/>
                  </a:moveTo>
                  <a:lnTo>
                    <a:pt x="4979598" y="0"/>
                  </a:lnTo>
                  <a:lnTo>
                    <a:pt x="4979598" y="7044524"/>
                  </a:lnTo>
                  <a:lnTo>
                    <a:pt x="0" y="7044524"/>
                  </a:lnTo>
                  <a:lnTo>
                    <a:pt x="0" y="0"/>
                  </a:lnTo>
                  <a:close/>
                </a:path>
              </a:pathLst>
            </a:custGeom>
            <a:blipFill>
              <a:blip r:embed="rId7"/>
              <a:stretch>
                <a:fillRect/>
              </a:stretch>
            </a:blipFill>
          </p:spPr>
          <p:txBody>
            <a:bodyPr/>
            <a:lstStyle/>
            <a:p>
              <a:endParaRPr lang="pt-PT"/>
            </a:p>
          </p:txBody>
        </p:sp>
        <p:sp>
          <p:nvSpPr>
            <p:cNvPr id="8" name="Freeform 8"/>
            <p:cNvSpPr/>
            <p:nvPr/>
          </p:nvSpPr>
          <p:spPr>
            <a:xfrm rot="-515492">
              <a:off x="497113" y="420183"/>
              <a:ext cx="5182128" cy="7044524"/>
            </a:xfrm>
            <a:custGeom>
              <a:avLst/>
              <a:gdLst/>
              <a:ahLst/>
              <a:cxnLst/>
              <a:rect l="l" t="t" r="r" b="b"/>
              <a:pathLst>
                <a:path w="5182128" h="7044524">
                  <a:moveTo>
                    <a:pt x="0" y="0"/>
                  </a:moveTo>
                  <a:lnTo>
                    <a:pt x="5182127" y="0"/>
                  </a:lnTo>
                  <a:lnTo>
                    <a:pt x="5182127" y="7044524"/>
                  </a:lnTo>
                  <a:lnTo>
                    <a:pt x="0" y="7044524"/>
                  </a:lnTo>
                  <a:lnTo>
                    <a:pt x="0" y="0"/>
                  </a:lnTo>
                  <a:close/>
                </a:path>
              </a:pathLst>
            </a:custGeom>
            <a:blipFill>
              <a:blip r:embed="rId8"/>
              <a:stretch>
                <a:fillRect/>
              </a:stretch>
            </a:blipFill>
          </p:spPr>
          <p:txBody>
            <a:bodyPr/>
            <a:lstStyle/>
            <a:p>
              <a:endParaRPr lang="pt-PT"/>
            </a:p>
          </p:txBody>
        </p:sp>
        <p:sp>
          <p:nvSpPr>
            <p:cNvPr id="9" name="Freeform 9"/>
            <p:cNvSpPr/>
            <p:nvPr/>
          </p:nvSpPr>
          <p:spPr>
            <a:xfrm rot="450240">
              <a:off x="2168903" y="1133479"/>
              <a:ext cx="4984001" cy="7044524"/>
            </a:xfrm>
            <a:custGeom>
              <a:avLst/>
              <a:gdLst/>
              <a:ahLst/>
              <a:cxnLst/>
              <a:rect l="l" t="t" r="r" b="b"/>
              <a:pathLst>
                <a:path w="4984001" h="7044524">
                  <a:moveTo>
                    <a:pt x="0" y="0"/>
                  </a:moveTo>
                  <a:lnTo>
                    <a:pt x="4984000" y="0"/>
                  </a:lnTo>
                  <a:lnTo>
                    <a:pt x="4984000" y="7044524"/>
                  </a:lnTo>
                  <a:lnTo>
                    <a:pt x="0" y="7044524"/>
                  </a:lnTo>
                  <a:lnTo>
                    <a:pt x="0" y="0"/>
                  </a:lnTo>
                  <a:close/>
                </a:path>
              </a:pathLst>
            </a:custGeom>
            <a:blipFill>
              <a:blip r:embed="rId9"/>
              <a:stretch>
                <a:fillRect/>
              </a:stretch>
            </a:blipFill>
          </p:spPr>
          <p:txBody>
            <a:bodyPr/>
            <a:lstStyle/>
            <a:p>
              <a:endParaRPr lang="pt-PT"/>
            </a:p>
          </p:txBody>
        </p:sp>
        <p:sp>
          <p:nvSpPr>
            <p:cNvPr id="10" name="Freeform 10"/>
            <p:cNvSpPr/>
            <p:nvPr/>
          </p:nvSpPr>
          <p:spPr>
            <a:xfrm rot="450240">
              <a:off x="1731803" y="1075902"/>
              <a:ext cx="4984001" cy="7044524"/>
            </a:xfrm>
            <a:custGeom>
              <a:avLst/>
              <a:gdLst/>
              <a:ahLst/>
              <a:cxnLst/>
              <a:rect l="l" t="t" r="r" b="b"/>
              <a:pathLst>
                <a:path w="4984001" h="7044524">
                  <a:moveTo>
                    <a:pt x="0" y="0"/>
                  </a:moveTo>
                  <a:lnTo>
                    <a:pt x="4984000" y="0"/>
                  </a:lnTo>
                  <a:lnTo>
                    <a:pt x="4984000" y="7044524"/>
                  </a:lnTo>
                  <a:lnTo>
                    <a:pt x="0" y="7044524"/>
                  </a:lnTo>
                  <a:lnTo>
                    <a:pt x="0" y="0"/>
                  </a:lnTo>
                  <a:close/>
                </a:path>
              </a:pathLst>
            </a:custGeom>
            <a:blipFill>
              <a:blip r:embed="rId10"/>
              <a:stretch>
                <a:fillRect/>
              </a:stretch>
            </a:blipFill>
          </p:spPr>
          <p:txBody>
            <a:bodyPr/>
            <a:lstStyle/>
            <a:p>
              <a:endParaRPr lang="pt-PT"/>
            </a:p>
          </p:txBody>
        </p:sp>
      </p:grpSp>
      <p:sp>
        <p:nvSpPr>
          <p:cNvPr id="11" name="Freeform 11"/>
          <p:cNvSpPr/>
          <p:nvPr/>
        </p:nvSpPr>
        <p:spPr>
          <a:xfrm rot="9508460">
            <a:off x="8824193" y="2927839"/>
            <a:ext cx="3145914" cy="888721"/>
          </a:xfrm>
          <a:custGeom>
            <a:avLst/>
            <a:gdLst/>
            <a:ahLst/>
            <a:cxnLst/>
            <a:rect l="l" t="t" r="r" b="b"/>
            <a:pathLst>
              <a:path w="3145914" h="888721">
                <a:moveTo>
                  <a:pt x="0" y="0"/>
                </a:moveTo>
                <a:lnTo>
                  <a:pt x="3145913" y="0"/>
                </a:lnTo>
                <a:lnTo>
                  <a:pt x="3145913" y="888721"/>
                </a:lnTo>
                <a:lnTo>
                  <a:pt x="0" y="8887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PT"/>
          </a:p>
        </p:txBody>
      </p:sp>
      <p:sp>
        <p:nvSpPr>
          <p:cNvPr id="12" name="TextBox 12"/>
          <p:cNvSpPr txBox="1"/>
          <p:nvPr/>
        </p:nvSpPr>
        <p:spPr>
          <a:xfrm>
            <a:off x="1181100" y="4106902"/>
            <a:ext cx="8591915" cy="5516447"/>
          </a:xfrm>
          <a:prstGeom prst="rect">
            <a:avLst/>
          </a:prstGeom>
        </p:spPr>
        <p:txBody>
          <a:bodyPr lIns="0" tIns="0" rIns="0" bIns="0" rtlCol="0" anchor="t">
            <a:spAutoFit/>
          </a:bodyPr>
          <a:lstStyle/>
          <a:p>
            <a:pPr algn="ctr">
              <a:lnSpc>
                <a:spcPts val="3079"/>
              </a:lnSpc>
            </a:pPr>
            <a:r>
              <a:rPr lang="en-US" sz="2199" dirty="0">
                <a:solidFill>
                  <a:srgbClr val="000000"/>
                </a:solidFill>
                <a:latin typeface="Open Sans Bold"/>
              </a:rPr>
              <a:t>A survey of face detection algorithms</a:t>
            </a:r>
          </a:p>
          <a:p>
            <a:pPr algn="ctr">
              <a:lnSpc>
                <a:spcPts val="2800"/>
              </a:lnSpc>
            </a:pPr>
            <a:r>
              <a:rPr lang="en-US" sz="2000" dirty="0">
                <a:solidFill>
                  <a:srgbClr val="000000"/>
                </a:solidFill>
                <a:latin typeface="Open Sans"/>
              </a:rPr>
              <a:t>Ankit </a:t>
            </a:r>
            <a:r>
              <a:rPr lang="en-US" sz="2000" dirty="0" err="1">
                <a:solidFill>
                  <a:srgbClr val="000000"/>
                </a:solidFill>
                <a:latin typeface="Open Sans"/>
              </a:rPr>
              <a:t>Srivastava,Suraj</a:t>
            </a:r>
            <a:r>
              <a:rPr lang="en-US" sz="2000" dirty="0">
                <a:solidFill>
                  <a:srgbClr val="000000"/>
                </a:solidFill>
                <a:latin typeface="Open Sans"/>
              </a:rPr>
              <a:t> Mane, Aaditya Shah, Nirmit Shrivastava, Prof. Bhushan Thakare Computer Department </a:t>
            </a:r>
            <a:r>
              <a:rPr lang="en-US" sz="2000" dirty="0" err="1">
                <a:solidFill>
                  <a:srgbClr val="000000"/>
                </a:solidFill>
                <a:latin typeface="Open Sans"/>
              </a:rPr>
              <a:t>Sinhgad</a:t>
            </a:r>
            <a:r>
              <a:rPr lang="en-US" sz="2000" dirty="0">
                <a:solidFill>
                  <a:srgbClr val="000000"/>
                </a:solidFill>
                <a:latin typeface="Open Sans"/>
              </a:rPr>
              <a:t> Academy Of Engineering · 2017</a:t>
            </a:r>
          </a:p>
          <a:p>
            <a:pPr algn="ctr">
              <a:lnSpc>
                <a:spcPts val="2800"/>
              </a:lnSpc>
            </a:pPr>
            <a:endParaRPr lang="en-US" sz="2000" dirty="0">
              <a:solidFill>
                <a:srgbClr val="000000"/>
              </a:solidFill>
              <a:latin typeface="Open Sans"/>
            </a:endParaRPr>
          </a:p>
          <a:p>
            <a:pPr algn="ctr">
              <a:lnSpc>
                <a:spcPts val="2800"/>
              </a:lnSpc>
            </a:pPr>
            <a:endParaRPr lang="en-US" sz="2000" dirty="0">
              <a:solidFill>
                <a:srgbClr val="000000"/>
              </a:solidFill>
              <a:latin typeface="Open Sans"/>
            </a:endParaRPr>
          </a:p>
          <a:p>
            <a:pPr algn="ctr">
              <a:lnSpc>
                <a:spcPts val="3079"/>
              </a:lnSpc>
            </a:pPr>
            <a:r>
              <a:rPr lang="en-US" sz="2199" dirty="0">
                <a:solidFill>
                  <a:srgbClr val="000000"/>
                </a:solidFill>
                <a:latin typeface="Open Sans Bold"/>
              </a:rPr>
              <a:t>Face Recognition and Identification using Deep Learning Approach</a:t>
            </a:r>
          </a:p>
          <a:p>
            <a:pPr algn="ctr">
              <a:lnSpc>
                <a:spcPts val="2800"/>
              </a:lnSpc>
            </a:pPr>
            <a:r>
              <a:rPr lang="en-US" sz="2000" dirty="0">
                <a:solidFill>
                  <a:srgbClr val="000000"/>
                </a:solidFill>
                <a:latin typeface="Open Sans"/>
              </a:rPr>
              <a:t>Teoh, K. H., Ismail, R. C., Naziri, S. Z.M., Hussin, R., Isa, M. N.M., Basir, M. S.S.M.,</a:t>
            </a:r>
          </a:p>
          <a:p>
            <a:pPr algn="ctr">
              <a:lnSpc>
                <a:spcPts val="2800"/>
              </a:lnSpc>
            </a:pPr>
            <a:r>
              <a:rPr lang="en-US" sz="2000" dirty="0">
                <a:solidFill>
                  <a:srgbClr val="000000"/>
                </a:solidFill>
                <a:latin typeface="Open Sans"/>
              </a:rPr>
              <a:t>Journal of Physics: Conference Series · 1755 (2021)</a:t>
            </a:r>
          </a:p>
          <a:p>
            <a:pPr algn="ctr">
              <a:lnSpc>
                <a:spcPts val="2800"/>
              </a:lnSpc>
            </a:pPr>
            <a:endParaRPr lang="en-US" sz="2000" dirty="0">
              <a:solidFill>
                <a:srgbClr val="000000"/>
              </a:solidFill>
              <a:latin typeface="Open Sans"/>
            </a:endParaRPr>
          </a:p>
          <a:p>
            <a:pPr algn="ctr">
              <a:lnSpc>
                <a:spcPts val="2800"/>
              </a:lnSpc>
            </a:pPr>
            <a:endParaRPr lang="en-US" sz="2000" dirty="0">
              <a:solidFill>
                <a:srgbClr val="000000"/>
              </a:solidFill>
              <a:latin typeface="Open Sans"/>
            </a:endParaRPr>
          </a:p>
          <a:p>
            <a:pPr algn="ctr">
              <a:lnSpc>
                <a:spcPts val="3079"/>
              </a:lnSpc>
            </a:pPr>
            <a:r>
              <a:rPr lang="en-US" sz="2199" dirty="0">
                <a:solidFill>
                  <a:srgbClr val="000000"/>
                </a:solidFill>
                <a:latin typeface="Open Sans Bold"/>
              </a:rPr>
              <a:t>Digital Image Processing, 4th edition</a:t>
            </a:r>
          </a:p>
          <a:p>
            <a:pPr algn="ctr">
              <a:lnSpc>
                <a:spcPts val="2800"/>
              </a:lnSpc>
            </a:pPr>
            <a:r>
              <a:rPr lang="en-US" sz="2000" dirty="0">
                <a:latin typeface="Open Sans"/>
              </a:rPr>
              <a:t>Rafael C. Gonzalez, Richard Eugene Woods · 2018</a:t>
            </a:r>
            <a:endParaRPr lang="en-US" sz="2000">
              <a:latin typeface="Open Sans"/>
              <a:ea typeface="Open Sans"/>
              <a:cs typeface="Open Sans"/>
            </a:endParaRPr>
          </a:p>
        </p:txBody>
      </p:sp>
      <p:sp>
        <p:nvSpPr>
          <p:cNvPr id="13" name="TextBox 13"/>
          <p:cNvSpPr txBox="1"/>
          <p:nvPr/>
        </p:nvSpPr>
        <p:spPr>
          <a:xfrm>
            <a:off x="1181100" y="1057275"/>
            <a:ext cx="8506513" cy="2174837"/>
          </a:xfrm>
          <a:prstGeom prst="rect">
            <a:avLst/>
          </a:prstGeom>
        </p:spPr>
        <p:txBody>
          <a:bodyPr lIns="0" tIns="0" rIns="0" bIns="0" rtlCol="0" anchor="t">
            <a:spAutoFit/>
          </a:bodyPr>
          <a:lstStyle/>
          <a:p>
            <a:pPr>
              <a:lnSpc>
                <a:spcPts val="8752"/>
              </a:lnSpc>
              <a:spcBef>
                <a:spcPct val="0"/>
              </a:spcBef>
            </a:pPr>
            <a:r>
              <a:rPr lang="en-US" sz="6251" spc="812">
                <a:solidFill>
                  <a:srgbClr val="761C1C"/>
                </a:solidFill>
                <a:latin typeface="League Spartan"/>
              </a:rPr>
              <a:t>SCOPE &amp; RELATED WORK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2">
            <a:extLst>
              <a:ext uri="{FF2B5EF4-FFF2-40B4-BE49-F238E27FC236}">
                <a16:creationId xmlns:a16="http://schemas.microsoft.com/office/drawing/2014/main" id="{FF68983D-CEEF-1A23-8B1C-38F84A2CA2B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pt-PT"/>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14000"/>
            </a:blip>
            <a:stretch>
              <a:fillRect/>
            </a:stretch>
          </a:blipFill>
        </p:spPr>
        <p:txBody>
          <a:bodyPr/>
          <a:lstStyle/>
          <a:p>
            <a:endParaRPr lang="pt-PT"/>
          </a:p>
        </p:txBody>
      </p:sp>
      <p:grpSp>
        <p:nvGrpSpPr>
          <p:cNvPr id="3" name="Group 3"/>
          <p:cNvGrpSpPr/>
          <p:nvPr/>
        </p:nvGrpSpPr>
        <p:grpSpPr>
          <a:xfrm rot="5400000">
            <a:off x="-484115" y="3835653"/>
            <a:ext cx="4914720" cy="3273723"/>
            <a:chOff x="0" y="0"/>
            <a:chExt cx="1286164" cy="862215"/>
          </a:xfrm>
        </p:grpSpPr>
        <p:sp>
          <p:nvSpPr>
            <p:cNvPr id="4" name="Freeform 4"/>
            <p:cNvSpPr/>
            <p:nvPr/>
          </p:nvSpPr>
          <p:spPr>
            <a:xfrm>
              <a:off x="0" y="0"/>
              <a:ext cx="1286164" cy="862215"/>
            </a:xfrm>
            <a:custGeom>
              <a:avLst/>
              <a:gdLst/>
              <a:ahLst/>
              <a:cxnLst/>
              <a:rect l="l" t="t" r="r" b="b"/>
              <a:pathLst>
                <a:path w="1286164" h="862215">
                  <a:moveTo>
                    <a:pt x="0" y="0"/>
                  </a:moveTo>
                  <a:lnTo>
                    <a:pt x="1286164" y="0"/>
                  </a:lnTo>
                  <a:lnTo>
                    <a:pt x="1286164" y="862215"/>
                  </a:lnTo>
                  <a:lnTo>
                    <a:pt x="0" y="862215"/>
                  </a:lnTo>
                  <a:close/>
                </a:path>
              </a:pathLst>
            </a:custGeom>
            <a:solidFill>
              <a:srgbClr val="E8BCBC">
                <a:alpha val="32941"/>
              </a:srgbClr>
            </a:solidFill>
          </p:spPr>
          <p:txBody>
            <a:bodyPr/>
            <a:lstStyle/>
            <a:p>
              <a:endParaRPr lang="pt-PT"/>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3546801" y="3118663"/>
            <a:ext cx="4883405" cy="4661840"/>
            <a:chOff x="0" y="0"/>
            <a:chExt cx="1286164" cy="1227810"/>
          </a:xfrm>
        </p:grpSpPr>
        <p:sp>
          <p:nvSpPr>
            <p:cNvPr id="7" name="Freeform 7"/>
            <p:cNvSpPr/>
            <p:nvPr/>
          </p:nvSpPr>
          <p:spPr>
            <a:xfrm>
              <a:off x="0" y="0"/>
              <a:ext cx="1286164" cy="1227810"/>
            </a:xfrm>
            <a:custGeom>
              <a:avLst/>
              <a:gdLst/>
              <a:ahLst/>
              <a:cxnLst/>
              <a:rect l="l" t="t" r="r" b="b"/>
              <a:pathLst>
                <a:path w="1286164" h="1227810">
                  <a:moveTo>
                    <a:pt x="0" y="0"/>
                  </a:moveTo>
                  <a:lnTo>
                    <a:pt x="1286164" y="0"/>
                  </a:lnTo>
                  <a:lnTo>
                    <a:pt x="1286164" y="1227810"/>
                  </a:lnTo>
                  <a:lnTo>
                    <a:pt x="0" y="1227810"/>
                  </a:lnTo>
                  <a:close/>
                </a:path>
              </a:pathLst>
            </a:custGeom>
            <a:solidFill>
              <a:srgbClr val="D46262">
                <a:alpha val="32941"/>
              </a:srgbClr>
            </a:solidFill>
          </p:spPr>
          <p:txBody>
            <a:bodyPr/>
            <a:lstStyle/>
            <a:p>
              <a:endParaRPr lang="pt-PT"/>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13779064" y="3836328"/>
            <a:ext cx="4883405" cy="3188193"/>
            <a:chOff x="0" y="0"/>
            <a:chExt cx="1286164" cy="862215"/>
          </a:xfrm>
        </p:grpSpPr>
        <p:sp>
          <p:nvSpPr>
            <p:cNvPr id="10" name="Freeform 10"/>
            <p:cNvSpPr/>
            <p:nvPr/>
          </p:nvSpPr>
          <p:spPr>
            <a:xfrm>
              <a:off x="0" y="0"/>
              <a:ext cx="1286164" cy="862215"/>
            </a:xfrm>
            <a:custGeom>
              <a:avLst/>
              <a:gdLst/>
              <a:ahLst/>
              <a:cxnLst/>
              <a:rect l="l" t="t" r="r" b="b"/>
              <a:pathLst>
                <a:path w="1286164" h="862215">
                  <a:moveTo>
                    <a:pt x="0" y="0"/>
                  </a:moveTo>
                  <a:lnTo>
                    <a:pt x="1286164" y="0"/>
                  </a:lnTo>
                  <a:lnTo>
                    <a:pt x="1286164" y="862215"/>
                  </a:lnTo>
                  <a:lnTo>
                    <a:pt x="0" y="862215"/>
                  </a:lnTo>
                  <a:close/>
                </a:path>
              </a:pathLst>
            </a:custGeom>
            <a:solidFill>
              <a:srgbClr val="922727">
                <a:alpha val="56863"/>
              </a:srgbClr>
            </a:solidFill>
          </p:spPr>
          <p:txBody>
            <a:bodyPr/>
            <a:lstStyle/>
            <a:p>
              <a:endParaRPr lang="pt-PT"/>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9030712" y="2344544"/>
            <a:ext cx="4875630" cy="6176326"/>
            <a:chOff x="0" y="0"/>
            <a:chExt cx="1286164" cy="1636926"/>
          </a:xfrm>
        </p:grpSpPr>
        <p:sp>
          <p:nvSpPr>
            <p:cNvPr id="13" name="Freeform 13"/>
            <p:cNvSpPr/>
            <p:nvPr/>
          </p:nvSpPr>
          <p:spPr>
            <a:xfrm>
              <a:off x="0" y="0"/>
              <a:ext cx="1286164" cy="1636926"/>
            </a:xfrm>
            <a:custGeom>
              <a:avLst/>
              <a:gdLst/>
              <a:ahLst/>
              <a:cxnLst/>
              <a:rect l="l" t="t" r="r" b="b"/>
              <a:pathLst>
                <a:path w="1286164" h="1636926">
                  <a:moveTo>
                    <a:pt x="0" y="0"/>
                  </a:moveTo>
                  <a:lnTo>
                    <a:pt x="1286164" y="0"/>
                  </a:lnTo>
                  <a:lnTo>
                    <a:pt x="1286164" y="1636926"/>
                  </a:lnTo>
                  <a:lnTo>
                    <a:pt x="0" y="1636926"/>
                  </a:lnTo>
                  <a:close/>
                </a:path>
              </a:pathLst>
            </a:custGeom>
            <a:solidFill>
              <a:srgbClr val="BF3131">
                <a:alpha val="40784"/>
              </a:srgbClr>
            </a:solidFill>
          </p:spPr>
          <p:txBody>
            <a:bodyPr/>
            <a:lstStyle/>
            <a:p>
              <a:endParaRPr lang="pt-PT"/>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85981" y="5430425"/>
            <a:ext cx="17133515" cy="241401"/>
            <a:chOff x="0" y="0"/>
            <a:chExt cx="43679380" cy="635000"/>
          </a:xfrm>
        </p:grpSpPr>
        <p:sp>
          <p:nvSpPr>
            <p:cNvPr id="16" name="Freeform 16"/>
            <p:cNvSpPr/>
            <p:nvPr/>
          </p:nvSpPr>
          <p:spPr>
            <a:xfrm>
              <a:off x="-16002" y="212852"/>
              <a:ext cx="43711385" cy="209296"/>
            </a:xfrm>
            <a:custGeom>
              <a:avLst/>
              <a:gdLst/>
              <a:ahLst/>
              <a:cxnLst/>
              <a:rect l="l" t="t" r="r" b="b"/>
              <a:pathLst>
                <a:path w="43711385" h="209296">
                  <a:moveTo>
                    <a:pt x="43588573" y="9398"/>
                  </a:moveTo>
                  <a:lnTo>
                    <a:pt x="40913865" y="9398"/>
                  </a:lnTo>
                  <a:lnTo>
                    <a:pt x="29646370" y="9398"/>
                  </a:lnTo>
                  <a:lnTo>
                    <a:pt x="15975319" y="9398"/>
                  </a:lnTo>
                  <a:lnTo>
                    <a:pt x="4154436" y="9398"/>
                  </a:lnTo>
                  <a:cubicBezTo>
                    <a:pt x="2243545" y="9398"/>
                    <a:pt x="381000" y="0"/>
                    <a:pt x="133350" y="9398"/>
                  </a:cubicBezTo>
                  <a:cubicBezTo>
                    <a:pt x="129794" y="9525"/>
                    <a:pt x="126365" y="9398"/>
                    <a:pt x="122809" y="9398"/>
                  </a:cubicBezTo>
                  <a:cubicBezTo>
                    <a:pt x="254" y="9398"/>
                    <a:pt x="0" y="199898"/>
                    <a:pt x="122809" y="199898"/>
                  </a:cubicBezTo>
                  <a:lnTo>
                    <a:pt x="3060400" y="199898"/>
                  </a:lnTo>
                  <a:lnTo>
                    <a:pt x="14327897" y="199898"/>
                  </a:lnTo>
                  <a:lnTo>
                    <a:pt x="27998948" y="199898"/>
                  </a:lnTo>
                  <a:lnTo>
                    <a:pt x="39819830" y="199898"/>
                  </a:lnTo>
                  <a:cubicBezTo>
                    <a:pt x="41730721" y="199898"/>
                    <a:pt x="43330384" y="209296"/>
                    <a:pt x="43578034" y="199898"/>
                  </a:cubicBezTo>
                  <a:cubicBezTo>
                    <a:pt x="43581591" y="199771"/>
                    <a:pt x="43585017" y="199898"/>
                    <a:pt x="43588573" y="199898"/>
                  </a:cubicBezTo>
                  <a:cubicBezTo>
                    <a:pt x="43711130" y="199898"/>
                    <a:pt x="43711384" y="9398"/>
                    <a:pt x="43588573" y="9398"/>
                  </a:cubicBezTo>
                  <a:close/>
                </a:path>
              </a:pathLst>
            </a:custGeom>
            <a:solidFill>
              <a:srgbClr val="191919"/>
            </a:solidFill>
          </p:spPr>
          <p:txBody>
            <a:bodyPr/>
            <a:lstStyle/>
            <a:p>
              <a:endParaRPr lang="pt-PT"/>
            </a:p>
          </p:txBody>
        </p:sp>
      </p:grpSp>
      <p:sp>
        <p:nvSpPr>
          <p:cNvPr id="17" name="TextBox 17"/>
          <p:cNvSpPr txBox="1"/>
          <p:nvPr/>
        </p:nvSpPr>
        <p:spPr>
          <a:xfrm>
            <a:off x="674739" y="4082816"/>
            <a:ext cx="1991115" cy="568325"/>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Review related work</a:t>
            </a:r>
          </a:p>
        </p:txBody>
      </p:sp>
      <p:sp>
        <p:nvSpPr>
          <p:cNvPr id="18" name="TextBox 18"/>
          <p:cNvSpPr txBox="1"/>
          <p:nvPr/>
        </p:nvSpPr>
        <p:spPr>
          <a:xfrm>
            <a:off x="674739" y="6390985"/>
            <a:ext cx="1991115" cy="844550"/>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Get ahold of previous research</a:t>
            </a:r>
          </a:p>
        </p:txBody>
      </p:sp>
      <p:grpSp>
        <p:nvGrpSpPr>
          <p:cNvPr id="19" name="Group 19"/>
          <p:cNvGrpSpPr/>
          <p:nvPr/>
        </p:nvGrpSpPr>
        <p:grpSpPr>
          <a:xfrm>
            <a:off x="2631375" y="3187832"/>
            <a:ext cx="1255058" cy="4523501"/>
            <a:chOff x="0" y="0"/>
            <a:chExt cx="1673411" cy="6031335"/>
          </a:xfrm>
        </p:grpSpPr>
        <p:grpSp>
          <p:nvGrpSpPr>
            <p:cNvPr id="20" name="Group 20"/>
            <p:cNvGrpSpPr/>
            <p:nvPr/>
          </p:nvGrpSpPr>
          <p:grpSpPr>
            <a:xfrm rot="3864554">
              <a:off x="-848989" y="1471312"/>
              <a:ext cx="3383795" cy="192282"/>
              <a:chOff x="0" y="0"/>
              <a:chExt cx="10830172" cy="635000"/>
            </a:xfrm>
          </p:grpSpPr>
          <p:sp>
            <p:nvSpPr>
              <p:cNvPr id="21" name="Freeform 21"/>
              <p:cNvSpPr/>
              <p:nvPr/>
            </p:nvSpPr>
            <p:spPr>
              <a:xfrm>
                <a:off x="-16002" y="212852"/>
                <a:ext cx="10862176" cy="209296"/>
              </a:xfrm>
              <a:custGeom>
                <a:avLst/>
                <a:gdLst/>
                <a:ahLst/>
                <a:cxnLst/>
                <a:rect l="l" t="t" r="r" b="b"/>
                <a:pathLst>
                  <a:path w="10862176" h="209296">
                    <a:moveTo>
                      <a:pt x="10739368" y="9398"/>
                    </a:moveTo>
                    <a:lnTo>
                      <a:pt x="9878007" y="9398"/>
                    </a:lnTo>
                    <a:lnTo>
                      <a:pt x="7240051" y="9398"/>
                    </a:lnTo>
                    <a:lnTo>
                      <a:pt x="4039372" y="9398"/>
                    </a:lnTo>
                    <a:lnTo>
                      <a:pt x="1271856" y="9398"/>
                    </a:lnTo>
                    <a:cubicBezTo>
                      <a:pt x="824477" y="9398"/>
                      <a:pt x="381000" y="0"/>
                      <a:pt x="133350" y="9398"/>
                    </a:cubicBezTo>
                    <a:cubicBezTo>
                      <a:pt x="129794" y="9525"/>
                      <a:pt x="126365" y="9398"/>
                      <a:pt x="122809" y="9398"/>
                    </a:cubicBezTo>
                    <a:cubicBezTo>
                      <a:pt x="254" y="9398"/>
                      <a:pt x="0" y="199898"/>
                      <a:pt x="122809" y="199898"/>
                    </a:cubicBezTo>
                    <a:lnTo>
                      <a:pt x="1015720" y="199898"/>
                    </a:lnTo>
                    <a:lnTo>
                      <a:pt x="3653676" y="199898"/>
                    </a:lnTo>
                    <a:lnTo>
                      <a:pt x="6854355" y="199898"/>
                    </a:lnTo>
                    <a:lnTo>
                      <a:pt x="9621871" y="199898"/>
                    </a:lnTo>
                    <a:cubicBezTo>
                      <a:pt x="10069250" y="199898"/>
                      <a:pt x="10481176" y="209296"/>
                      <a:pt x="10728826" y="199898"/>
                    </a:cubicBezTo>
                    <a:cubicBezTo>
                      <a:pt x="10732383" y="199771"/>
                      <a:pt x="10735811" y="199898"/>
                      <a:pt x="10739368" y="199898"/>
                    </a:cubicBezTo>
                    <a:cubicBezTo>
                      <a:pt x="10861922" y="199898"/>
                      <a:pt x="10862176" y="9398"/>
                      <a:pt x="10739368" y="9398"/>
                    </a:cubicBezTo>
                    <a:close/>
                  </a:path>
                </a:pathLst>
              </a:custGeom>
              <a:solidFill>
                <a:srgbClr val="D46262"/>
              </a:solidFill>
            </p:spPr>
            <p:txBody>
              <a:bodyPr/>
              <a:lstStyle/>
              <a:p>
                <a:endParaRPr lang="pt-PT"/>
              </a:p>
            </p:txBody>
          </p:sp>
        </p:grpSp>
        <p:grpSp>
          <p:nvGrpSpPr>
            <p:cNvPr id="22" name="Group 22"/>
            <p:cNvGrpSpPr/>
            <p:nvPr/>
          </p:nvGrpSpPr>
          <p:grpSpPr>
            <a:xfrm rot="-3819934">
              <a:off x="-855192" y="4376232"/>
              <a:ext cx="3383795" cy="192282"/>
              <a:chOff x="0" y="0"/>
              <a:chExt cx="10830172" cy="635000"/>
            </a:xfrm>
          </p:grpSpPr>
          <p:sp>
            <p:nvSpPr>
              <p:cNvPr id="23" name="Freeform 23"/>
              <p:cNvSpPr/>
              <p:nvPr/>
            </p:nvSpPr>
            <p:spPr>
              <a:xfrm>
                <a:off x="-16002" y="212852"/>
                <a:ext cx="10862176" cy="209296"/>
              </a:xfrm>
              <a:custGeom>
                <a:avLst/>
                <a:gdLst/>
                <a:ahLst/>
                <a:cxnLst/>
                <a:rect l="l" t="t" r="r" b="b"/>
                <a:pathLst>
                  <a:path w="10862176" h="209296">
                    <a:moveTo>
                      <a:pt x="10739368" y="9398"/>
                    </a:moveTo>
                    <a:lnTo>
                      <a:pt x="9878007" y="9398"/>
                    </a:lnTo>
                    <a:lnTo>
                      <a:pt x="7240051" y="9398"/>
                    </a:lnTo>
                    <a:lnTo>
                      <a:pt x="4039372" y="9398"/>
                    </a:lnTo>
                    <a:lnTo>
                      <a:pt x="1271856" y="9398"/>
                    </a:lnTo>
                    <a:cubicBezTo>
                      <a:pt x="824477" y="9398"/>
                      <a:pt x="381000" y="0"/>
                      <a:pt x="133350" y="9398"/>
                    </a:cubicBezTo>
                    <a:cubicBezTo>
                      <a:pt x="129794" y="9525"/>
                      <a:pt x="126365" y="9398"/>
                      <a:pt x="122809" y="9398"/>
                    </a:cubicBezTo>
                    <a:cubicBezTo>
                      <a:pt x="254" y="9398"/>
                      <a:pt x="0" y="199898"/>
                      <a:pt x="122809" y="199898"/>
                    </a:cubicBezTo>
                    <a:lnTo>
                      <a:pt x="1015720" y="199898"/>
                    </a:lnTo>
                    <a:lnTo>
                      <a:pt x="3653676" y="199898"/>
                    </a:lnTo>
                    <a:lnTo>
                      <a:pt x="6854355" y="199898"/>
                    </a:lnTo>
                    <a:lnTo>
                      <a:pt x="9621871" y="199898"/>
                    </a:lnTo>
                    <a:cubicBezTo>
                      <a:pt x="10069250" y="199898"/>
                      <a:pt x="10481176" y="209296"/>
                      <a:pt x="10728826" y="199898"/>
                    </a:cubicBezTo>
                    <a:cubicBezTo>
                      <a:pt x="10732383" y="199771"/>
                      <a:pt x="10735811" y="199898"/>
                      <a:pt x="10739368" y="199898"/>
                    </a:cubicBezTo>
                    <a:cubicBezTo>
                      <a:pt x="10861922" y="199898"/>
                      <a:pt x="10862176" y="9398"/>
                      <a:pt x="10739368" y="9398"/>
                    </a:cubicBezTo>
                    <a:close/>
                  </a:path>
                </a:pathLst>
              </a:custGeom>
              <a:solidFill>
                <a:srgbClr val="D46262"/>
              </a:solidFill>
            </p:spPr>
            <p:txBody>
              <a:bodyPr/>
              <a:lstStyle/>
              <a:p>
                <a:endParaRPr lang="pt-PT"/>
              </a:p>
            </p:txBody>
          </p:sp>
        </p:grpSp>
      </p:grpSp>
      <p:sp>
        <p:nvSpPr>
          <p:cNvPr id="24" name="TextBox 24"/>
          <p:cNvSpPr txBox="1"/>
          <p:nvPr/>
        </p:nvSpPr>
        <p:spPr>
          <a:xfrm>
            <a:off x="4016520" y="4197433"/>
            <a:ext cx="1561114" cy="568325"/>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Focus Group &amp; Use Cases</a:t>
            </a:r>
          </a:p>
        </p:txBody>
      </p:sp>
      <p:sp>
        <p:nvSpPr>
          <p:cNvPr id="25" name="TextBox 25"/>
          <p:cNvSpPr txBox="1"/>
          <p:nvPr/>
        </p:nvSpPr>
        <p:spPr>
          <a:xfrm>
            <a:off x="3671871" y="6516038"/>
            <a:ext cx="1814910" cy="568325"/>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Requirements Extraction</a:t>
            </a:r>
          </a:p>
        </p:txBody>
      </p:sp>
      <p:grpSp>
        <p:nvGrpSpPr>
          <p:cNvPr id="26" name="Group 26"/>
          <p:cNvGrpSpPr/>
          <p:nvPr/>
        </p:nvGrpSpPr>
        <p:grpSpPr>
          <a:xfrm>
            <a:off x="7296044" y="3262551"/>
            <a:ext cx="1255058" cy="4523501"/>
            <a:chOff x="0" y="0"/>
            <a:chExt cx="1673411" cy="6031335"/>
          </a:xfrm>
        </p:grpSpPr>
        <p:grpSp>
          <p:nvGrpSpPr>
            <p:cNvPr id="27" name="Group 27"/>
            <p:cNvGrpSpPr/>
            <p:nvPr/>
          </p:nvGrpSpPr>
          <p:grpSpPr>
            <a:xfrm rot="3864554">
              <a:off x="-848989" y="1471312"/>
              <a:ext cx="3383795" cy="192282"/>
              <a:chOff x="0" y="0"/>
              <a:chExt cx="10830172" cy="635000"/>
            </a:xfrm>
          </p:grpSpPr>
          <p:sp>
            <p:nvSpPr>
              <p:cNvPr id="28" name="Freeform 28"/>
              <p:cNvSpPr/>
              <p:nvPr/>
            </p:nvSpPr>
            <p:spPr>
              <a:xfrm>
                <a:off x="-16002" y="212852"/>
                <a:ext cx="10862176" cy="209296"/>
              </a:xfrm>
              <a:custGeom>
                <a:avLst/>
                <a:gdLst/>
                <a:ahLst/>
                <a:cxnLst/>
                <a:rect l="l" t="t" r="r" b="b"/>
                <a:pathLst>
                  <a:path w="10862176" h="209296">
                    <a:moveTo>
                      <a:pt x="10739368" y="9398"/>
                    </a:moveTo>
                    <a:lnTo>
                      <a:pt x="9878007" y="9398"/>
                    </a:lnTo>
                    <a:lnTo>
                      <a:pt x="7240051" y="9398"/>
                    </a:lnTo>
                    <a:lnTo>
                      <a:pt x="4039372" y="9398"/>
                    </a:lnTo>
                    <a:lnTo>
                      <a:pt x="1271856" y="9398"/>
                    </a:lnTo>
                    <a:cubicBezTo>
                      <a:pt x="824477" y="9398"/>
                      <a:pt x="381000" y="0"/>
                      <a:pt x="133350" y="9398"/>
                    </a:cubicBezTo>
                    <a:cubicBezTo>
                      <a:pt x="129794" y="9525"/>
                      <a:pt x="126365" y="9398"/>
                      <a:pt x="122809" y="9398"/>
                    </a:cubicBezTo>
                    <a:cubicBezTo>
                      <a:pt x="254" y="9398"/>
                      <a:pt x="0" y="199898"/>
                      <a:pt x="122809" y="199898"/>
                    </a:cubicBezTo>
                    <a:lnTo>
                      <a:pt x="1015720" y="199898"/>
                    </a:lnTo>
                    <a:lnTo>
                      <a:pt x="3653676" y="199898"/>
                    </a:lnTo>
                    <a:lnTo>
                      <a:pt x="6854355" y="199898"/>
                    </a:lnTo>
                    <a:lnTo>
                      <a:pt x="9621871" y="199898"/>
                    </a:lnTo>
                    <a:cubicBezTo>
                      <a:pt x="10069250" y="199898"/>
                      <a:pt x="10481176" y="209296"/>
                      <a:pt x="10728826" y="199898"/>
                    </a:cubicBezTo>
                    <a:cubicBezTo>
                      <a:pt x="10732383" y="199771"/>
                      <a:pt x="10735811" y="199898"/>
                      <a:pt x="10739368" y="199898"/>
                    </a:cubicBezTo>
                    <a:cubicBezTo>
                      <a:pt x="10861922" y="199898"/>
                      <a:pt x="10862176" y="9398"/>
                      <a:pt x="10739368" y="9398"/>
                    </a:cubicBezTo>
                    <a:close/>
                  </a:path>
                </a:pathLst>
              </a:custGeom>
              <a:solidFill>
                <a:srgbClr val="AF2F2F"/>
              </a:solidFill>
            </p:spPr>
            <p:txBody>
              <a:bodyPr/>
              <a:lstStyle/>
              <a:p>
                <a:endParaRPr lang="pt-PT"/>
              </a:p>
            </p:txBody>
          </p:sp>
        </p:grpSp>
        <p:grpSp>
          <p:nvGrpSpPr>
            <p:cNvPr id="29" name="Group 29"/>
            <p:cNvGrpSpPr/>
            <p:nvPr/>
          </p:nvGrpSpPr>
          <p:grpSpPr>
            <a:xfrm rot="-3819934">
              <a:off x="-855192" y="4376232"/>
              <a:ext cx="3383795" cy="192282"/>
              <a:chOff x="0" y="0"/>
              <a:chExt cx="10830172" cy="635000"/>
            </a:xfrm>
          </p:grpSpPr>
          <p:sp>
            <p:nvSpPr>
              <p:cNvPr id="30" name="Freeform 30"/>
              <p:cNvSpPr/>
              <p:nvPr/>
            </p:nvSpPr>
            <p:spPr>
              <a:xfrm>
                <a:off x="-16002" y="212852"/>
                <a:ext cx="10862176" cy="209296"/>
              </a:xfrm>
              <a:custGeom>
                <a:avLst/>
                <a:gdLst/>
                <a:ahLst/>
                <a:cxnLst/>
                <a:rect l="l" t="t" r="r" b="b"/>
                <a:pathLst>
                  <a:path w="10862176" h="209296">
                    <a:moveTo>
                      <a:pt x="10739368" y="9398"/>
                    </a:moveTo>
                    <a:lnTo>
                      <a:pt x="9878007" y="9398"/>
                    </a:lnTo>
                    <a:lnTo>
                      <a:pt x="7240051" y="9398"/>
                    </a:lnTo>
                    <a:lnTo>
                      <a:pt x="4039372" y="9398"/>
                    </a:lnTo>
                    <a:lnTo>
                      <a:pt x="1271856" y="9398"/>
                    </a:lnTo>
                    <a:cubicBezTo>
                      <a:pt x="824477" y="9398"/>
                      <a:pt x="381000" y="0"/>
                      <a:pt x="133350" y="9398"/>
                    </a:cubicBezTo>
                    <a:cubicBezTo>
                      <a:pt x="129794" y="9525"/>
                      <a:pt x="126365" y="9398"/>
                      <a:pt x="122809" y="9398"/>
                    </a:cubicBezTo>
                    <a:cubicBezTo>
                      <a:pt x="254" y="9398"/>
                      <a:pt x="0" y="199898"/>
                      <a:pt x="122809" y="199898"/>
                    </a:cubicBezTo>
                    <a:lnTo>
                      <a:pt x="1015720" y="199898"/>
                    </a:lnTo>
                    <a:lnTo>
                      <a:pt x="3653676" y="199898"/>
                    </a:lnTo>
                    <a:lnTo>
                      <a:pt x="6854355" y="199898"/>
                    </a:lnTo>
                    <a:lnTo>
                      <a:pt x="9621871" y="199898"/>
                    </a:lnTo>
                    <a:cubicBezTo>
                      <a:pt x="10069250" y="199898"/>
                      <a:pt x="10481176" y="209296"/>
                      <a:pt x="10728826" y="199898"/>
                    </a:cubicBezTo>
                    <a:cubicBezTo>
                      <a:pt x="10732383" y="199771"/>
                      <a:pt x="10735811" y="199898"/>
                      <a:pt x="10739368" y="199898"/>
                    </a:cubicBezTo>
                    <a:cubicBezTo>
                      <a:pt x="10861922" y="199898"/>
                      <a:pt x="10862176" y="9398"/>
                      <a:pt x="10739368" y="9398"/>
                    </a:cubicBezTo>
                    <a:close/>
                  </a:path>
                </a:pathLst>
              </a:custGeom>
              <a:solidFill>
                <a:srgbClr val="AF2F2F"/>
              </a:solidFill>
            </p:spPr>
            <p:txBody>
              <a:bodyPr/>
              <a:lstStyle/>
              <a:p>
                <a:endParaRPr lang="pt-PT"/>
              </a:p>
            </p:txBody>
          </p:sp>
        </p:grpSp>
      </p:grpSp>
      <p:sp>
        <p:nvSpPr>
          <p:cNvPr id="31" name="TextBox 31"/>
          <p:cNvSpPr txBox="1"/>
          <p:nvPr/>
        </p:nvSpPr>
        <p:spPr>
          <a:xfrm>
            <a:off x="5789875" y="6377925"/>
            <a:ext cx="1685438" cy="844550"/>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Write report’s related section</a:t>
            </a:r>
          </a:p>
        </p:txBody>
      </p:sp>
      <p:grpSp>
        <p:nvGrpSpPr>
          <p:cNvPr id="32" name="Group 32"/>
          <p:cNvGrpSpPr/>
          <p:nvPr/>
        </p:nvGrpSpPr>
        <p:grpSpPr>
          <a:xfrm>
            <a:off x="13539823" y="3246773"/>
            <a:ext cx="1255058" cy="4523501"/>
            <a:chOff x="0" y="0"/>
            <a:chExt cx="1673411" cy="6031335"/>
          </a:xfrm>
        </p:grpSpPr>
        <p:grpSp>
          <p:nvGrpSpPr>
            <p:cNvPr id="33" name="Group 33"/>
            <p:cNvGrpSpPr/>
            <p:nvPr/>
          </p:nvGrpSpPr>
          <p:grpSpPr>
            <a:xfrm rot="3864554">
              <a:off x="-848989" y="1471312"/>
              <a:ext cx="3383795" cy="192282"/>
              <a:chOff x="0" y="0"/>
              <a:chExt cx="10830172" cy="635000"/>
            </a:xfrm>
          </p:grpSpPr>
          <p:sp>
            <p:nvSpPr>
              <p:cNvPr id="34" name="Freeform 34"/>
              <p:cNvSpPr/>
              <p:nvPr/>
            </p:nvSpPr>
            <p:spPr>
              <a:xfrm>
                <a:off x="-16002" y="212852"/>
                <a:ext cx="10862176" cy="209296"/>
              </a:xfrm>
              <a:custGeom>
                <a:avLst/>
                <a:gdLst/>
                <a:ahLst/>
                <a:cxnLst/>
                <a:rect l="l" t="t" r="r" b="b"/>
                <a:pathLst>
                  <a:path w="10862176" h="209296">
                    <a:moveTo>
                      <a:pt x="10739368" y="9398"/>
                    </a:moveTo>
                    <a:lnTo>
                      <a:pt x="9878007" y="9398"/>
                    </a:lnTo>
                    <a:lnTo>
                      <a:pt x="7240051" y="9398"/>
                    </a:lnTo>
                    <a:lnTo>
                      <a:pt x="4039372" y="9398"/>
                    </a:lnTo>
                    <a:lnTo>
                      <a:pt x="1271856" y="9398"/>
                    </a:lnTo>
                    <a:cubicBezTo>
                      <a:pt x="824477" y="9398"/>
                      <a:pt x="381000" y="0"/>
                      <a:pt x="133350" y="9398"/>
                    </a:cubicBezTo>
                    <a:cubicBezTo>
                      <a:pt x="129794" y="9525"/>
                      <a:pt x="126365" y="9398"/>
                      <a:pt x="122809" y="9398"/>
                    </a:cubicBezTo>
                    <a:cubicBezTo>
                      <a:pt x="254" y="9398"/>
                      <a:pt x="0" y="199898"/>
                      <a:pt x="122809" y="199898"/>
                    </a:cubicBezTo>
                    <a:lnTo>
                      <a:pt x="1015720" y="199898"/>
                    </a:lnTo>
                    <a:lnTo>
                      <a:pt x="3653676" y="199898"/>
                    </a:lnTo>
                    <a:lnTo>
                      <a:pt x="6854355" y="199898"/>
                    </a:lnTo>
                    <a:lnTo>
                      <a:pt x="9621871" y="199898"/>
                    </a:lnTo>
                    <a:cubicBezTo>
                      <a:pt x="10069250" y="199898"/>
                      <a:pt x="10481176" y="209296"/>
                      <a:pt x="10728826" y="199898"/>
                    </a:cubicBezTo>
                    <a:cubicBezTo>
                      <a:pt x="10732383" y="199771"/>
                      <a:pt x="10735811" y="199898"/>
                      <a:pt x="10739368" y="199898"/>
                    </a:cubicBezTo>
                    <a:cubicBezTo>
                      <a:pt x="10861922" y="199898"/>
                      <a:pt x="10862176" y="9398"/>
                      <a:pt x="10739368" y="9398"/>
                    </a:cubicBezTo>
                    <a:close/>
                  </a:path>
                </a:pathLst>
              </a:custGeom>
              <a:solidFill>
                <a:srgbClr val="761C1C"/>
              </a:solidFill>
            </p:spPr>
            <p:txBody>
              <a:bodyPr/>
              <a:lstStyle/>
              <a:p>
                <a:endParaRPr lang="pt-PT"/>
              </a:p>
            </p:txBody>
          </p:sp>
        </p:grpSp>
        <p:grpSp>
          <p:nvGrpSpPr>
            <p:cNvPr id="35" name="Group 35"/>
            <p:cNvGrpSpPr/>
            <p:nvPr/>
          </p:nvGrpSpPr>
          <p:grpSpPr>
            <a:xfrm rot="-3819934">
              <a:off x="-855192" y="4376232"/>
              <a:ext cx="3383795" cy="192282"/>
              <a:chOff x="0" y="0"/>
              <a:chExt cx="10830172" cy="635000"/>
            </a:xfrm>
          </p:grpSpPr>
          <p:sp>
            <p:nvSpPr>
              <p:cNvPr id="36" name="Freeform 36"/>
              <p:cNvSpPr/>
              <p:nvPr/>
            </p:nvSpPr>
            <p:spPr>
              <a:xfrm>
                <a:off x="-16002" y="212852"/>
                <a:ext cx="10862176" cy="209296"/>
              </a:xfrm>
              <a:custGeom>
                <a:avLst/>
                <a:gdLst/>
                <a:ahLst/>
                <a:cxnLst/>
                <a:rect l="l" t="t" r="r" b="b"/>
                <a:pathLst>
                  <a:path w="10862176" h="209296">
                    <a:moveTo>
                      <a:pt x="10739368" y="9398"/>
                    </a:moveTo>
                    <a:lnTo>
                      <a:pt x="9878007" y="9398"/>
                    </a:lnTo>
                    <a:lnTo>
                      <a:pt x="7240051" y="9398"/>
                    </a:lnTo>
                    <a:lnTo>
                      <a:pt x="4039372" y="9398"/>
                    </a:lnTo>
                    <a:lnTo>
                      <a:pt x="1271856" y="9398"/>
                    </a:lnTo>
                    <a:cubicBezTo>
                      <a:pt x="824477" y="9398"/>
                      <a:pt x="381000" y="0"/>
                      <a:pt x="133350" y="9398"/>
                    </a:cubicBezTo>
                    <a:cubicBezTo>
                      <a:pt x="129794" y="9525"/>
                      <a:pt x="126365" y="9398"/>
                      <a:pt x="122809" y="9398"/>
                    </a:cubicBezTo>
                    <a:cubicBezTo>
                      <a:pt x="254" y="9398"/>
                      <a:pt x="0" y="199898"/>
                      <a:pt x="122809" y="199898"/>
                    </a:cubicBezTo>
                    <a:lnTo>
                      <a:pt x="1015720" y="199898"/>
                    </a:lnTo>
                    <a:lnTo>
                      <a:pt x="3653676" y="199898"/>
                    </a:lnTo>
                    <a:lnTo>
                      <a:pt x="6854355" y="199898"/>
                    </a:lnTo>
                    <a:lnTo>
                      <a:pt x="9621871" y="199898"/>
                    </a:lnTo>
                    <a:cubicBezTo>
                      <a:pt x="10069250" y="199898"/>
                      <a:pt x="10481176" y="209296"/>
                      <a:pt x="10728826" y="199898"/>
                    </a:cubicBezTo>
                    <a:cubicBezTo>
                      <a:pt x="10732383" y="199771"/>
                      <a:pt x="10735811" y="199898"/>
                      <a:pt x="10739368" y="199898"/>
                    </a:cubicBezTo>
                    <a:cubicBezTo>
                      <a:pt x="10861922" y="199898"/>
                      <a:pt x="10862176" y="9398"/>
                      <a:pt x="10739368" y="9398"/>
                    </a:cubicBezTo>
                    <a:close/>
                  </a:path>
                </a:pathLst>
              </a:custGeom>
              <a:solidFill>
                <a:srgbClr val="761C1C"/>
              </a:solidFill>
            </p:spPr>
            <p:txBody>
              <a:bodyPr/>
              <a:lstStyle/>
              <a:p>
                <a:endParaRPr lang="pt-PT"/>
              </a:p>
            </p:txBody>
          </p:sp>
        </p:grpSp>
      </p:grpSp>
      <p:sp>
        <p:nvSpPr>
          <p:cNvPr id="37" name="TextBox 37"/>
          <p:cNvSpPr txBox="1"/>
          <p:nvPr/>
        </p:nvSpPr>
        <p:spPr>
          <a:xfrm>
            <a:off x="8583737" y="6432510"/>
            <a:ext cx="1652804" cy="844550"/>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Identify scenery in the photos</a:t>
            </a:r>
          </a:p>
        </p:txBody>
      </p:sp>
      <p:sp>
        <p:nvSpPr>
          <p:cNvPr id="38" name="TextBox 38"/>
          <p:cNvSpPr txBox="1"/>
          <p:nvPr/>
        </p:nvSpPr>
        <p:spPr>
          <a:xfrm>
            <a:off x="10334940" y="6446833"/>
            <a:ext cx="1685438" cy="844550"/>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Tools for depth perception</a:t>
            </a:r>
          </a:p>
        </p:txBody>
      </p:sp>
      <p:sp>
        <p:nvSpPr>
          <p:cNvPr id="39" name="TextBox 39"/>
          <p:cNvSpPr txBox="1"/>
          <p:nvPr/>
        </p:nvSpPr>
        <p:spPr>
          <a:xfrm>
            <a:off x="14794881" y="4082816"/>
            <a:ext cx="1685438" cy="568325"/>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To be defined</a:t>
            </a:r>
          </a:p>
          <a:p>
            <a:pPr algn="ctr">
              <a:lnSpc>
                <a:spcPts val="2200"/>
              </a:lnSpc>
            </a:pPr>
            <a:endParaRPr lang="en-US" sz="2000">
              <a:solidFill>
                <a:srgbClr val="191919"/>
              </a:solidFill>
              <a:latin typeface="Aileron Bold"/>
            </a:endParaRPr>
          </a:p>
        </p:txBody>
      </p:sp>
      <p:grpSp>
        <p:nvGrpSpPr>
          <p:cNvPr id="40" name="Group 40"/>
          <p:cNvGrpSpPr/>
          <p:nvPr/>
        </p:nvGrpSpPr>
        <p:grpSpPr>
          <a:xfrm>
            <a:off x="16347318" y="3246773"/>
            <a:ext cx="1255058" cy="4523501"/>
            <a:chOff x="0" y="0"/>
            <a:chExt cx="1673411" cy="6031335"/>
          </a:xfrm>
        </p:grpSpPr>
        <p:grpSp>
          <p:nvGrpSpPr>
            <p:cNvPr id="41" name="Group 41"/>
            <p:cNvGrpSpPr/>
            <p:nvPr/>
          </p:nvGrpSpPr>
          <p:grpSpPr>
            <a:xfrm rot="3864554">
              <a:off x="-848989" y="1471312"/>
              <a:ext cx="3383795" cy="192282"/>
              <a:chOff x="0" y="0"/>
              <a:chExt cx="10830172" cy="635000"/>
            </a:xfrm>
          </p:grpSpPr>
          <p:sp>
            <p:nvSpPr>
              <p:cNvPr id="42" name="Freeform 42"/>
              <p:cNvSpPr/>
              <p:nvPr/>
            </p:nvSpPr>
            <p:spPr>
              <a:xfrm>
                <a:off x="-16002" y="212852"/>
                <a:ext cx="10862176" cy="209296"/>
              </a:xfrm>
              <a:custGeom>
                <a:avLst/>
                <a:gdLst/>
                <a:ahLst/>
                <a:cxnLst/>
                <a:rect l="l" t="t" r="r" b="b"/>
                <a:pathLst>
                  <a:path w="10862176" h="209296">
                    <a:moveTo>
                      <a:pt x="10739368" y="9398"/>
                    </a:moveTo>
                    <a:lnTo>
                      <a:pt x="9878007" y="9398"/>
                    </a:lnTo>
                    <a:lnTo>
                      <a:pt x="7240051" y="9398"/>
                    </a:lnTo>
                    <a:lnTo>
                      <a:pt x="4039372" y="9398"/>
                    </a:lnTo>
                    <a:lnTo>
                      <a:pt x="1271856" y="9398"/>
                    </a:lnTo>
                    <a:cubicBezTo>
                      <a:pt x="824477" y="9398"/>
                      <a:pt x="381000" y="0"/>
                      <a:pt x="133350" y="9398"/>
                    </a:cubicBezTo>
                    <a:cubicBezTo>
                      <a:pt x="129794" y="9525"/>
                      <a:pt x="126365" y="9398"/>
                      <a:pt x="122809" y="9398"/>
                    </a:cubicBezTo>
                    <a:cubicBezTo>
                      <a:pt x="254" y="9398"/>
                      <a:pt x="0" y="199898"/>
                      <a:pt x="122809" y="199898"/>
                    </a:cubicBezTo>
                    <a:lnTo>
                      <a:pt x="1015720" y="199898"/>
                    </a:lnTo>
                    <a:lnTo>
                      <a:pt x="3653676" y="199898"/>
                    </a:lnTo>
                    <a:lnTo>
                      <a:pt x="6854355" y="199898"/>
                    </a:lnTo>
                    <a:lnTo>
                      <a:pt x="9621871" y="199898"/>
                    </a:lnTo>
                    <a:cubicBezTo>
                      <a:pt x="10069250" y="199898"/>
                      <a:pt x="10481176" y="209296"/>
                      <a:pt x="10728826" y="199898"/>
                    </a:cubicBezTo>
                    <a:cubicBezTo>
                      <a:pt x="10732383" y="199771"/>
                      <a:pt x="10735811" y="199898"/>
                      <a:pt x="10739368" y="199898"/>
                    </a:cubicBezTo>
                    <a:cubicBezTo>
                      <a:pt x="10861922" y="199898"/>
                      <a:pt x="10862176" y="9398"/>
                      <a:pt x="10739368" y="9398"/>
                    </a:cubicBezTo>
                    <a:close/>
                  </a:path>
                </a:pathLst>
              </a:custGeom>
              <a:solidFill>
                <a:srgbClr val="191919"/>
              </a:solidFill>
            </p:spPr>
            <p:txBody>
              <a:bodyPr/>
              <a:lstStyle/>
              <a:p>
                <a:endParaRPr lang="pt-PT"/>
              </a:p>
            </p:txBody>
          </p:sp>
        </p:grpSp>
        <p:grpSp>
          <p:nvGrpSpPr>
            <p:cNvPr id="43" name="Group 43"/>
            <p:cNvGrpSpPr/>
            <p:nvPr/>
          </p:nvGrpSpPr>
          <p:grpSpPr>
            <a:xfrm rot="-3819934">
              <a:off x="-855192" y="4376232"/>
              <a:ext cx="3383795" cy="192282"/>
              <a:chOff x="0" y="0"/>
              <a:chExt cx="10830172" cy="635000"/>
            </a:xfrm>
          </p:grpSpPr>
          <p:sp>
            <p:nvSpPr>
              <p:cNvPr id="44" name="Freeform 44"/>
              <p:cNvSpPr/>
              <p:nvPr/>
            </p:nvSpPr>
            <p:spPr>
              <a:xfrm>
                <a:off x="-16002" y="212852"/>
                <a:ext cx="10862176" cy="209296"/>
              </a:xfrm>
              <a:custGeom>
                <a:avLst/>
                <a:gdLst/>
                <a:ahLst/>
                <a:cxnLst/>
                <a:rect l="l" t="t" r="r" b="b"/>
                <a:pathLst>
                  <a:path w="10862176" h="209296">
                    <a:moveTo>
                      <a:pt x="10739368" y="9398"/>
                    </a:moveTo>
                    <a:lnTo>
                      <a:pt x="9878007" y="9398"/>
                    </a:lnTo>
                    <a:lnTo>
                      <a:pt x="7240051" y="9398"/>
                    </a:lnTo>
                    <a:lnTo>
                      <a:pt x="4039372" y="9398"/>
                    </a:lnTo>
                    <a:lnTo>
                      <a:pt x="1271856" y="9398"/>
                    </a:lnTo>
                    <a:cubicBezTo>
                      <a:pt x="824477" y="9398"/>
                      <a:pt x="381000" y="0"/>
                      <a:pt x="133350" y="9398"/>
                    </a:cubicBezTo>
                    <a:cubicBezTo>
                      <a:pt x="129794" y="9525"/>
                      <a:pt x="126365" y="9398"/>
                      <a:pt x="122809" y="9398"/>
                    </a:cubicBezTo>
                    <a:cubicBezTo>
                      <a:pt x="254" y="9398"/>
                      <a:pt x="0" y="199898"/>
                      <a:pt x="122809" y="199898"/>
                    </a:cubicBezTo>
                    <a:lnTo>
                      <a:pt x="1015720" y="199898"/>
                    </a:lnTo>
                    <a:lnTo>
                      <a:pt x="3653676" y="199898"/>
                    </a:lnTo>
                    <a:lnTo>
                      <a:pt x="6854355" y="199898"/>
                    </a:lnTo>
                    <a:lnTo>
                      <a:pt x="9621871" y="199898"/>
                    </a:lnTo>
                    <a:cubicBezTo>
                      <a:pt x="10069250" y="199898"/>
                      <a:pt x="10481176" y="209296"/>
                      <a:pt x="10728826" y="199898"/>
                    </a:cubicBezTo>
                    <a:cubicBezTo>
                      <a:pt x="10732383" y="199771"/>
                      <a:pt x="10735811" y="199898"/>
                      <a:pt x="10739368" y="199898"/>
                    </a:cubicBezTo>
                    <a:cubicBezTo>
                      <a:pt x="10861922" y="199898"/>
                      <a:pt x="10862176" y="9398"/>
                      <a:pt x="10739368" y="9398"/>
                    </a:cubicBezTo>
                    <a:close/>
                  </a:path>
                </a:pathLst>
              </a:custGeom>
              <a:solidFill>
                <a:srgbClr val="191919"/>
              </a:solidFill>
            </p:spPr>
            <p:txBody>
              <a:bodyPr/>
              <a:lstStyle/>
              <a:p>
                <a:endParaRPr lang="pt-PT"/>
              </a:p>
            </p:txBody>
          </p:sp>
        </p:grpSp>
      </p:grpSp>
      <p:sp>
        <p:nvSpPr>
          <p:cNvPr id="45" name="TextBox 45"/>
          <p:cNvSpPr txBox="1"/>
          <p:nvPr/>
        </p:nvSpPr>
        <p:spPr>
          <a:xfrm>
            <a:off x="831164" y="8079726"/>
            <a:ext cx="2099083" cy="588645"/>
          </a:xfrm>
          <a:prstGeom prst="rect">
            <a:avLst/>
          </a:prstGeom>
        </p:spPr>
        <p:txBody>
          <a:bodyPr lIns="0" tIns="0" rIns="0" bIns="0" rtlCol="0" anchor="t">
            <a:spAutoFit/>
          </a:bodyPr>
          <a:lstStyle/>
          <a:p>
            <a:pPr marL="0" lvl="0" indent="0" algn="ctr">
              <a:lnSpc>
                <a:spcPts val="2310"/>
              </a:lnSpc>
            </a:pPr>
            <a:r>
              <a:rPr lang="en-US" sz="2100" spc="81">
                <a:solidFill>
                  <a:srgbClr val="E8AEAE"/>
                </a:solidFill>
                <a:latin typeface="Aileron Bold"/>
              </a:rPr>
              <a:t>M1: STATE OF THE ART</a:t>
            </a:r>
          </a:p>
        </p:txBody>
      </p:sp>
      <p:sp>
        <p:nvSpPr>
          <p:cNvPr id="46" name="TextBox 46"/>
          <p:cNvSpPr txBox="1"/>
          <p:nvPr/>
        </p:nvSpPr>
        <p:spPr>
          <a:xfrm>
            <a:off x="4698415" y="8066391"/>
            <a:ext cx="2862022" cy="588645"/>
          </a:xfrm>
          <a:prstGeom prst="rect">
            <a:avLst/>
          </a:prstGeom>
        </p:spPr>
        <p:txBody>
          <a:bodyPr lIns="0" tIns="0" rIns="0" bIns="0" rtlCol="0" anchor="t">
            <a:spAutoFit/>
          </a:bodyPr>
          <a:lstStyle/>
          <a:p>
            <a:pPr marL="0" lvl="0" indent="0" algn="ctr">
              <a:lnSpc>
                <a:spcPts val="2310"/>
              </a:lnSpc>
            </a:pPr>
            <a:r>
              <a:rPr lang="en-US" sz="2100" spc="81">
                <a:solidFill>
                  <a:srgbClr val="D46262"/>
                </a:solidFill>
                <a:latin typeface="Aileron Bold"/>
              </a:rPr>
              <a:t>M2: REQUIREMENTS &amp; ARCHITECTURE</a:t>
            </a:r>
          </a:p>
        </p:txBody>
      </p:sp>
      <p:sp>
        <p:nvSpPr>
          <p:cNvPr id="47" name="TextBox 47"/>
          <p:cNvSpPr txBox="1"/>
          <p:nvPr/>
        </p:nvSpPr>
        <p:spPr>
          <a:xfrm>
            <a:off x="10131826" y="8209266"/>
            <a:ext cx="2618974" cy="302895"/>
          </a:xfrm>
          <a:prstGeom prst="rect">
            <a:avLst/>
          </a:prstGeom>
        </p:spPr>
        <p:txBody>
          <a:bodyPr lIns="0" tIns="0" rIns="0" bIns="0" rtlCol="0" anchor="t">
            <a:spAutoFit/>
          </a:bodyPr>
          <a:lstStyle/>
          <a:p>
            <a:pPr marL="0" lvl="0" indent="0" algn="ctr">
              <a:lnSpc>
                <a:spcPts val="2310"/>
              </a:lnSpc>
            </a:pPr>
            <a:r>
              <a:rPr lang="en-US" sz="2100" spc="81">
                <a:solidFill>
                  <a:srgbClr val="922727"/>
                </a:solidFill>
                <a:latin typeface="Aileron Bold"/>
              </a:rPr>
              <a:t>DEVELOPEMENT</a:t>
            </a:r>
          </a:p>
        </p:txBody>
      </p:sp>
      <p:sp>
        <p:nvSpPr>
          <p:cNvPr id="48" name="TextBox 48"/>
          <p:cNvSpPr txBox="1"/>
          <p:nvPr/>
        </p:nvSpPr>
        <p:spPr>
          <a:xfrm>
            <a:off x="14899484" y="8222601"/>
            <a:ext cx="2572586" cy="302895"/>
          </a:xfrm>
          <a:prstGeom prst="rect">
            <a:avLst/>
          </a:prstGeom>
        </p:spPr>
        <p:txBody>
          <a:bodyPr lIns="0" tIns="0" rIns="0" bIns="0" rtlCol="0" anchor="t">
            <a:spAutoFit/>
          </a:bodyPr>
          <a:lstStyle/>
          <a:p>
            <a:pPr marL="0" lvl="0" indent="0" algn="ctr">
              <a:lnSpc>
                <a:spcPts val="2310"/>
              </a:lnSpc>
            </a:pPr>
            <a:r>
              <a:rPr lang="en-US" sz="2100" spc="81">
                <a:solidFill>
                  <a:srgbClr val="761C1C"/>
                </a:solidFill>
                <a:latin typeface="Aileron Bold"/>
              </a:rPr>
              <a:t>DOCUMENTATION</a:t>
            </a:r>
          </a:p>
        </p:txBody>
      </p:sp>
      <p:grpSp>
        <p:nvGrpSpPr>
          <p:cNvPr id="49" name="Group 49"/>
          <p:cNvGrpSpPr/>
          <p:nvPr/>
        </p:nvGrpSpPr>
        <p:grpSpPr>
          <a:xfrm>
            <a:off x="3327222" y="5143500"/>
            <a:ext cx="689298" cy="689298"/>
            <a:chOff x="0" y="0"/>
            <a:chExt cx="919064" cy="919064"/>
          </a:xfrm>
        </p:grpSpPr>
        <p:sp>
          <p:nvSpPr>
            <p:cNvPr id="50" name="Freeform 50"/>
            <p:cNvSpPr/>
            <p:nvPr/>
          </p:nvSpPr>
          <p:spPr>
            <a:xfrm>
              <a:off x="0" y="0"/>
              <a:ext cx="919064" cy="919064"/>
            </a:xfrm>
            <a:custGeom>
              <a:avLst/>
              <a:gdLst/>
              <a:ahLst/>
              <a:cxnLst/>
              <a:rect l="l" t="t" r="r" b="b"/>
              <a:pathLst>
                <a:path w="919064" h="919064">
                  <a:moveTo>
                    <a:pt x="0" y="0"/>
                  </a:moveTo>
                  <a:lnTo>
                    <a:pt x="919064" y="0"/>
                  </a:lnTo>
                  <a:lnTo>
                    <a:pt x="919064" y="919064"/>
                  </a:lnTo>
                  <a:lnTo>
                    <a:pt x="0" y="919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PT"/>
            </a:p>
          </p:txBody>
        </p:sp>
        <p:sp>
          <p:nvSpPr>
            <p:cNvPr id="51" name="Freeform 51"/>
            <p:cNvSpPr/>
            <p:nvPr/>
          </p:nvSpPr>
          <p:spPr>
            <a:xfrm>
              <a:off x="224268" y="224268"/>
              <a:ext cx="470528" cy="470528"/>
            </a:xfrm>
            <a:custGeom>
              <a:avLst/>
              <a:gdLst/>
              <a:ahLst/>
              <a:cxnLst/>
              <a:rect l="l" t="t" r="r" b="b"/>
              <a:pathLst>
                <a:path w="470528" h="470528">
                  <a:moveTo>
                    <a:pt x="0" y="0"/>
                  </a:moveTo>
                  <a:lnTo>
                    <a:pt x="470528" y="0"/>
                  </a:lnTo>
                  <a:lnTo>
                    <a:pt x="470528" y="470528"/>
                  </a:lnTo>
                  <a:lnTo>
                    <a:pt x="0" y="4705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PT"/>
            </a:p>
          </p:txBody>
        </p:sp>
      </p:grpSp>
      <p:grpSp>
        <p:nvGrpSpPr>
          <p:cNvPr id="52" name="Group 52"/>
          <p:cNvGrpSpPr/>
          <p:nvPr/>
        </p:nvGrpSpPr>
        <p:grpSpPr>
          <a:xfrm>
            <a:off x="7960487" y="5209561"/>
            <a:ext cx="689298" cy="689298"/>
            <a:chOff x="0" y="0"/>
            <a:chExt cx="919064" cy="919064"/>
          </a:xfrm>
        </p:grpSpPr>
        <p:sp>
          <p:nvSpPr>
            <p:cNvPr id="53" name="Freeform 53"/>
            <p:cNvSpPr/>
            <p:nvPr/>
          </p:nvSpPr>
          <p:spPr>
            <a:xfrm>
              <a:off x="0" y="0"/>
              <a:ext cx="919064" cy="919064"/>
            </a:xfrm>
            <a:custGeom>
              <a:avLst/>
              <a:gdLst/>
              <a:ahLst/>
              <a:cxnLst/>
              <a:rect l="l" t="t" r="r" b="b"/>
              <a:pathLst>
                <a:path w="919064" h="919064">
                  <a:moveTo>
                    <a:pt x="0" y="0"/>
                  </a:moveTo>
                  <a:lnTo>
                    <a:pt x="919064" y="0"/>
                  </a:lnTo>
                  <a:lnTo>
                    <a:pt x="919064" y="919064"/>
                  </a:lnTo>
                  <a:lnTo>
                    <a:pt x="0" y="9190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PT"/>
            </a:p>
          </p:txBody>
        </p:sp>
        <p:sp>
          <p:nvSpPr>
            <p:cNvPr id="54" name="Freeform 54"/>
            <p:cNvSpPr/>
            <p:nvPr/>
          </p:nvSpPr>
          <p:spPr>
            <a:xfrm>
              <a:off x="195578" y="195578"/>
              <a:ext cx="527908" cy="527908"/>
            </a:xfrm>
            <a:custGeom>
              <a:avLst/>
              <a:gdLst/>
              <a:ahLst/>
              <a:cxnLst/>
              <a:rect l="l" t="t" r="r" b="b"/>
              <a:pathLst>
                <a:path w="527908" h="527908">
                  <a:moveTo>
                    <a:pt x="0" y="0"/>
                  </a:moveTo>
                  <a:lnTo>
                    <a:pt x="527908" y="0"/>
                  </a:lnTo>
                  <a:lnTo>
                    <a:pt x="527908" y="527908"/>
                  </a:lnTo>
                  <a:lnTo>
                    <a:pt x="0" y="5279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PT"/>
            </a:p>
          </p:txBody>
        </p:sp>
      </p:grpSp>
      <p:grpSp>
        <p:nvGrpSpPr>
          <p:cNvPr id="55" name="Group 55"/>
          <p:cNvGrpSpPr/>
          <p:nvPr/>
        </p:nvGrpSpPr>
        <p:grpSpPr>
          <a:xfrm>
            <a:off x="14204266" y="5209561"/>
            <a:ext cx="689298" cy="689298"/>
            <a:chOff x="0" y="0"/>
            <a:chExt cx="919064" cy="919064"/>
          </a:xfrm>
        </p:grpSpPr>
        <p:sp>
          <p:nvSpPr>
            <p:cNvPr id="56" name="Freeform 56"/>
            <p:cNvSpPr/>
            <p:nvPr/>
          </p:nvSpPr>
          <p:spPr>
            <a:xfrm>
              <a:off x="0" y="0"/>
              <a:ext cx="919064" cy="919064"/>
            </a:xfrm>
            <a:custGeom>
              <a:avLst/>
              <a:gdLst/>
              <a:ahLst/>
              <a:cxnLst/>
              <a:rect l="l" t="t" r="r" b="b"/>
              <a:pathLst>
                <a:path w="919064" h="919064">
                  <a:moveTo>
                    <a:pt x="0" y="0"/>
                  </a:moveTo>
                  <a:lnTo>
                    <a:pt x="919064" y="0"/>
                  </a:lnTo>
                  <a:lnTo>
                    <a:pt x="919064" y="919064"/>
                  </a:lnTo>
                  <a:lnTo>
                    <a:pt x="0" y="9190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PT"/>
            </a:p>
          </p:txBody>
        </p:sp>
        <p:sp>
          <p:nvSpPr>
            <p:cNvPr id="57" name="Freeform 57"/>
            <p:cNvSpPr/>
            <p:nvPr/>
          </p:nvSpPr>
          <p:spPr>
            <a:xfrm>
              <a:off x="230269" y="230269"/>
              <a:ext cx="458525" cy="458525"/>
            </a:xfrm>
            <a:custGeom>
              <a:avLst/>
              <a:gdLst/>
              <a:ahLst/>
              <a:cxnLst/>
              <a:rect l="l" t="t" r="r" b="b"/>
              <a:pathLst>
                <a:path w="458525" h="458525">
                  <a:moveTo>
                    <a:pt x="0" y="0"/>
                  </a:moveTo>
                  <a:lnTo>
                    <a:pt x="458525" y="0"/>
                  </a:lnTo>
                  <a:lnTo>
                    <a:pt x="458525" y="458525"/>
                  </a:lnTo>
                  <a:lnTo>
                    <a:pt x="0" y="45852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PT"/>
            </a:p>
          </p:txBody>
        </p:sp>
      </p:grpSp>
      <p:grpSp>
        <p:nvGrpSpPr>
          <p:cNvPr id="58" name="Group 58"/>
          <p:cNvGrpSpPr/>
          <p:nvPr/>
        </p:nvGrpSpPr>
        <p:grpSpPr>
          <a:xfrm>
            <a:off x="16974847" y="5179652"/>
            <a:ext cx="689298" cy="689298"/>
            <a:chOff x="0" y="0"/>
            <a:chExt cx="919064" cy="919064"/>
          </a:xfrm>
        </p:grpSpPr>
        <p:sp>
          <p:nvSpPr>
            <p:cNvPr id="59" name="Freeform 59"/>
            <p:cNvSpPr/>
            <p:nvPr/>
          </p:nvSpPr>
          <p:spPr>
            <a:xfrm>
              <a:off x="0" y="0"/>
              <a:ext cx="919064" cy="919064"/>
            </a:xfrm>
            <a:custGeom>
              <a:avLst/>
              <a:gdLst/>
              <a:ahLst/>
              <a:cxnLst/>
              <a:rect l="l" t="t" r="r" b="b"/>
              <a:pathLst>
                <a:path w="919064" h="919064">
                  <a:moveTo>
                    <a:pt x="0" y="0"/>
                  </a:moveTo>
                  <a:lnTo>
                    <a:pt x="919064" y="0"/>
                  </a:lnTo>
                  <a:lnTo>
                    <a:pt x="919064" y="919064"/>
                  </a:lnTo>
                  <a:lnTo>
                    <a:pt x="0" y="91906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sp>
          <p:nvSpPr>
            <p:cNvPr id="60" name="Freeform 60"/>
            <p:cNvSpPr/>
            <p:nvPr/>
          </p:nvSpPr>
          <p:spPr>
            <a:xfrm>
              <a:off x="210786" y="210786"/>
              <a:ext cx="497491" cy="497491"/>
            </a:xfrm>
            <a:custGeom>
              <a:avLst/>
              <a:gdLst/>
              <a:ahLst/>
              <a:cxnLst/>
              <a:rect l="l" t="t" r="r" b="b"/>
              <a:pathLst>
                <a:path w="497491" h="497491">
                  <a:moveTo>
                    <a:pt x="0" y="0"/>
                  </a:moveTo>
                  <a:lnTo>
                    <a:pt x="497491" y="0"/>
                  </a:lnTo>
                  <a:lnTo>
                    <a:pt x="497491" y="497491"/>
                  </a:lnTo>
                  <a:lnTo>
                    <a:pt x="0" y="49749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pt-PT"/>
            </a:p>
          </p:txBody>
        </p:sp>
      </p:grpSp>
      <p:grpSp>
        <p:nvGrpSpPr>
          <p:cNvPr id="61" name="Group 61"/>
          <p:cNvGrpSpPr/>
          <p:nvPr/>
        </p:nvGrpSpPr>
        <p:grpSpPr>
          <a:xfrm>
            <a:off x="2626777" y="3168294"/>
            <a:ext cx="264394" cy="4595216"/>
            <a:chOff x="0" y="0"/>
            <a:chExt cx="352525" cy="5996698"/>
          </a:xfrm>
        </p:grpSpPr>
        <p:sp>
          <p:nvSpPr>
            <p:cNvPr id="62" name="Freeform 62"/>
            <p:cNvSpPr/>
            <p:nvPr/>
          </p:nvSpPr>
          <p:spPr>
            <a:xfrm>
              <a:off x="0" y="5644174"/>
              <a:ext cx="352525" cy="352525"/>
            </a:xfrm>
            <a:custGeom>
              <a:avLst/>
              <a:gdLst/>
              <a:ahLst/>
              <a:cxnLst/>
              <a:rect l="l" t="t" r="r" b="b"/>
              <a:pathLst>
                <a:path w="352525" h="352525">
                  <a:moveTo>
                    <a:pt x="0" y="0"/>
                  </a:moveTo>
                  <a:lnTo>
                    <a:pt x="352525" y="0"/>
                  </a:lnTo>
                  <a:lnTo>
                    <a:pt x="352525" y="352524"/>
                  </a:lnTo>
                  <a:lnTo>
                    <a:pt x="0" y="3525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sp>
          <p:nvSpPr>
            <p:cNvPr id="63" name="Freeform 63"/>
            <p:cNvSpPr/>
            <p:nvPr/>
          </p:nvSpPr>
          <p:spPr>
            <a:xfrm>
              <a:off x="0" y="0"/>
              <a:ext cx="352525" cy="352525"/>
            </a:xfrm>
            <a:custGeom>
              <a:avLst/>
              <a:gdLst/>
              <a:ahLst/>
              <a:cxnLst/>
              <a:rect l="l" t="t" r="r" b="b"/>
              <a:pathLst>
                <a:path w="352525" h="352525">
                  <a:moveTo>
                    <a:pt x="0" y="0"/>
                  </a:moveTo>
                  <a:lnTo>
                    <a:pt x="352525" y="0"/>
                  </a:lnTo>
                  <a:lnTo>
                    <a:pt x="352525" y="352525"/>
                  </a:lnTo>
                  <a:lnTo>
                    <a:pt x="0" y="3525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grpSp>
      <p:grpSp>
        <p:nvGrpSpPr>
          <p:cNvPr id="64" name="Group 64"/>
          <p:cNvGrpSpPr/>
          <p:nvPr/>
        </p:nvGrpSpPr>
        <p:grpSpPr>
          <a:xfrm>
            <a:off x="7256967" y="3188217"/>
            <a:ext cx="264394" cy="4595216"/>
            <a:chOff x="0" y="0"/>
            <a:chExt cx="352525" cy="5996698"/>
          </a:xfrm>
        </p:grpSpPr>
        <p:sp>
          <p:nvSpPr>
            <p:cNvPr id="65" name="Freeform 65"/>
            <p:cNvSpPr/>
            <p:nvPr/>
          </p:nvSpPr>
          <p:spPr>
            <a:xfrm>
              <a:off x="0" y="5644174"/>
              <a:ext cx="352525" cy="352525"/>
            </a:xfrm>
            <a:custGeom>
              <a:avLst/>
              <a:gdLst/>
              <a:ahLst/>
              <a:cxnLst/>
              <a:rect l="l" t="t" r="r" b="b"/>
              <a:pathLst>
                <a:path w="352525" h="352525">
                  <a:moveTo>
                    <a:pt x="0" y="0"/>
                  </a:moveTo>
                  <a:lnTo>
                    <a:pt x="352525" y="0"/>
                  </a:lnTo>
                  <a:lnTo>
                    <a:pt x="352525" y="352524"/>
                  </a:lnTo>
                  <a:lnTo>
                    <a:pt x="0" y="3525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sp>
          <p:nvSpPr>
            <p:cNvPr id="66" name="Freeform 66"/>
            <p:cNvSpPr/>
            <p:nvPr/>
          </p:nvSpPr>
          <p:spPr>
            <a:xfrm>
              <a:off x="0" y="0"/>
              <a:ext cx="352525" cy="352525"/>
            </a:xfrm>
            <a:custGeom>
              <a:avLst/>
              <a:gdLst/>
              <a:ahLst/>
              <a:cxnLst/>
              <a:rect l="l" t="t" r="r" b="b"/>
              <a:pathLst>
                <a:path w="352525" h="352525">
                  <a:moveTo>
                    <a:pt x="0" y="0"/>
                  </a:moveTo>
                  <a:lnTo>
                    <a:pt x="352525" y="0"/>
                  </a:lnTo>
                  <a:lnTo>
                    <a:pt x="352525" y="352525"/>
                  </a:lnTo>
                  <a:lnTo>
                    <a:pt x="0" y="3525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grpSp>
      <p:grpSp>
        <p:nvGrpSpPr>
          <p:cNvPr id="70" name="Group 70"/>
          <p:cNvGrpSpPr/>
          <p:nvPr/>
        </p:nvGrpSpPr>
        <p:grpSpPr>
          <a:xfrm>
            <a:off x="16347318" y="3259762"/>
            <a:ext cx="264394" cy="4497524"/>
            <a:chOff x="0" y="0"/>
            <a:chExt cx="352525" cy="5996698"/>
          </a:xfrm>
        </p:grpSpPr>
        <p:sp>
          <p:nvSpPr>
            <p:cNvPr id="71" name="Freeform 71"/>
            <p:cNvSpPr/>
            <p:nvPr/>
          </p:nvSpPr>
          <p:spPr>
            <a:xfrm>
              <a:off x="0" y="5644174"/>
              <a:ext cx="352525" cy="352525"/>
            </a:xfrm>
            <a:custGeom>
              <a:avLst/>
              <a:gdLst/>
              <a:ahLst/>
              <a:cxnLst/>
              <a:rect l="l" t="t" r="r" b="b"/>
              <a:pathLst>
                <a:path w="352525" h="352525">
                  <a:moveTo>
                    <a:pt x="0" y="0"/>
                  </a:moveTo>
                  <a:lnTo>
                    <a:pt x="352525" y="0"/>
                  </a:lnTo>
                  <a:lnTo>
                    <a:pt x="352525" y="352524"/>
                  </a:lnTo>
                  <a:lnTo>
                    <a:pt x="0" y="3525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sp>
          <p:nvSpPr>
            <p:cNvPr id="72" name="Freeform 72"/>
            <p:cNvSpPr/>
            <p:nvPr/>
          </p:nvSpPr>
          <p:spPr>
            <a:xfrm>
              <a:off x="0" y="0"/>
              <a:ext cx="352525" cy="352525"/>
            </a:xfrm>
            <a:custGeom>
              <a:avLst/>
              <a:gdLst/>
              <a:ahLst/>
              <a:cxnLst/>
              <a:rect l="l" t="t" r="r" b="b"/>
              <a:pathLst>
                <a:path w="352525" h="352525">
                  <a:moveTo>
                    <a:pt x="0" y="0"/>
                  </a:moveTo>
                  <a:lnTo>
                    <a:pt x="352525" y="0"/>
                  </a:lnTo>
                  <a:lnTo>
                    <a:pt x="352525" y="352525"/>
                  </a:lnTo>
                  <a:lnTo>
                    <a:pt x="0" y="3525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grpSp>
      <p:sp>
        <p:nvSpPr>
          <p:cNvPr id="73" name="TextBox 73"/>
          <p:cNvSpPr txBox="1"/>
          <p:nvPr/>
        </p:nvSpPr>
        <p:spPr>
          <a:xfrm>
            <a:off x="932075" y="904875"/>
            <a:ext cx="8506513" cy="1069937"/>
          </a:xfrm>
          <a:prstGeom prst="rect">
            <a:avLst/>
          </a:prstGeom>
        </p:spPr>
        <p:txBody>
          <a:bodyPr lIns="0" tIns="0" rIns="0" bIns="0" rtlCol="0" anchor="t">
            <a:spAutoFit/>
          </a:bodyPr>
          <a:lstStyle/>
          <a:p>
            <a:pPr>
              <a:lnSpc>
                <a:spcPts val="8752"/>
              </a:lnSpc>
              <a:spcBef>
                <a:spcPct val="0"/>
              </a:spcBef>
            </a:pPr>
            <a:r>
              <a:rPr lang="en-US" sz="6251" spc="812">
                <a:solidFill>
                  <a:srgbClr val="761C1C"/>
                </a:solidFill>
                <a:latin typeface="League Spartan"/>
              </a:rPr>
              <a:t>TASKS</a:t>
            </a:r>
          </a:p>
        </p:txBody>
      </p:sp>
      <p:sp>
        <p:nvSpPr>
          <p:cNvPr id="74" name="Freeform 74"/>
          <p:cNvSpPr/>
          <p:nvPr/>
        </p:nvSpPr>
        <p:spPr>
          <a:xfrm>
            <a:off x="12976351" y="788563"/>
            <a:ext cx="4282949" cy="1036650"/>
          </a:xfrm>
          <a:custGeom>
            <a:avLst/>
            <a:gdLst/>
            <a:ahLst/>
            <a:cxnLst/>
            <a:rect l="l" t="t" r="r" b="b"/>
            <a:pathLst>
              <a:path w="4282949" h="1036650">
                <a:moveTo>
                  <a:pt x="0" y="0"/>
                </a:moveTo>
                <a:lnTo>
                  <a:pt x="4282949" y="0"/>
                </a:lnTo>
                <a:lnTo>
                  <a:pt x="4282949" y="1036649"/>
                </a:lnTo>
                <a:lnTo>
                  <a:pt x="0" y="1036649"/>
                </a:lnTo>
                <a:lnTo>
                  <a:pt x="0" y="0"/>
                </a:lnTo>
                <a:close/>
              </a:path>
            </a:pathLst>
          </a:custGeom>
          <a:blipFill>
            <a:blip r:embed="rId21"/>
            <a:stretch>
              <a:fillRect t="-145923" b="-167229"/>
            </a:stretch>
          </a:blipFill>
        </p:spPr>
        <p:txBody>
          <a:bodyPr/>
          <a:lstStyle/>
          <a:p>
            <a:endParaRPr lang="pt-PT"/>
          </a:p>
        </p:txBody>
      </p:sp>
      <p:sp>
        <p:nvSpPr>
          <p:cNvPr id="75" name="TextBox 75"/>
          <p:cNvSpPr txBox="1"/>
          <p:nvPr/>
        </p:nvSpPr>
        <p:spPr>
          <a:xfrm>
            <a:off x="5838124" y="4262203"/>
            <a:ext cx="1556437" cy="568325"/>
          </a:xfrm>
          <a:prstGeom prst="rect">
            <a:avLst/>
          </a:prstGeom>
        </p:spPr>
        <p:txBody>
          <a:bodyPr lIns="0" tIns="0" rIns="0" bIns="0" rtlCol="0" anchor="t">
            <a:spAutoFit/>
          </a:bodyPr>
          <a:lstStyle/>
          <a:p>
            <a:pPr algn="ctr">
              <a:lnSpc>
                <a:spcPts val="2200"/>
              </a:lnSpc>
              <a:spcBef>
                <a:spcPct val="0"/>
              </a:spcBef>
            </a:pPr>
            <a:r>
              <a:rPr lang="en-US" sz="2000">
                <a:solidFill>
                  <a:srgbClr val="000000"/>
                </a:solidFill>
                <a:latin typeface="Aileron Bold"/>
              </a:rPr>
              <a:t>Define</a:t>
            </a:r>
          </a:p>
          <a:p>
            <a:pPr algn="ctr">
              <a:lnSpc>
                <a:spcPts val="2200"/>
              </a:lnSpc>
              <a:spcBef>
                <a:spcPct val="0"/>
              </a:spcBef>
            </a:pPr>
            <a:r>
              <a:rPr lang="en-US" sz="2000">
                <a:solidFill>
                  <a:srgbClr val="000000"/>
                </a:solidFill>
                <a:latin typeface="Aileron Bold"/>
              </a:rPr>
              <a:t>architecture</a:t>
            </a:r>
          </a:p>
        </p:txBody>
      </p:sp>
      <p:sp>
        <p:nvSpPr>
          <p:cNvPr id="76" name="TextBox 76"/>
          <p:cNvSpPr txBox="1"/>
          <p:nvPr/>
        </p:nvSpPr>
        <p:spPr>
          <a:xfrm>
            <a:off x="10236540" y="3944703"/>
            <a:ext cx="1783838" cy="844550"/>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Facedetection and recognition</a:t>
            </a:r>
          </a:p>
        </p:txBody>
      </p:sp>
      <p:sp>
        <p:nvSpPr>
          <p:cNvPr id="77" name="TextBox 77"/>
          <p:cNvSpPr txBox="1"/>
          <p:nvPr/>
        </p:nvSpPr>
        <p:spPr>
          <a:xfrm>
            <a:off x="12310952" y="3944703"/>
            <a:ext cx="1301091" cy="844550"/>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Tools to edit photos</a:t>
            </a:r>
          </a:p>
        </p:txBody>
      </p:sp>
      <p:sp>
        <p:nvSpPr>
          <p:cNvPr id="78" name="TextBox 78"/>
          <p:cNvSpPr txBox="1"/>
          <p:nvPr/>
        </p:nvSpPr>
        <p:spPr>
          <a:xfrm>
            <a:off x="8455852" y="4111391"/>
            <a:ext cx="1685438" cy="292100"/>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Website</a:t>
            </a:r>
          </a:p>
        </p:txBody>
      </p:sp>
      <p:sp>
        <p:nvSpPr>
          <p:cNvPr id="79" name="TextBox 79"/>
          <p:cNvSpPr txBox="1"/>
          <p:nvPr/>
        </p:nvSpPr>
        <p:spPr>
          <a:xfrm>
            <a:off x="12133632" y="6516038"/>
            <a:ext cx="1685438" cy="568325"/>
          </a:xfrm>
          <a:prstGeom prst="rect">
            <a:avLst/>
          </a:prstGeom>
        </p:spPr>
        <p:txBody>
          <a:bodyPr lIns="0" tIns="0" rIns="0" bIns="0" rtlCol="0" anchor="t">
            <a:spAutoFit/>
          </a:bodyPr>
          <a:lstStyle/>
          <a:p>
            <a:pPr algn="ctr">
              <a:lnSpc>
                <a:spcPts val="2200"/>
              </a:lnSpc>
            </a:pPr>
            <a:r>
              <a:rPr lang="en-US" sz="2000">
                <a:solidFill>
                  <a:srgbClr val="191919"/>
                </a:solidFill>
                <a:latin typeface="Aileron Bold"/>
              </a:rPr>
              <a:t>Photo matching</a:t>
            </a:r>
          </a:p>
        </p:txBody>
      </p:sp>
      <p:grpSp>
        <p:nvGrpSpPr>
          <p:cNvPr id="81" name="Group 64">
            <a:extLst>
              <a:ext uri="{FF2B5EF4-FFF2-40B4-BE49-F238E27FC236}">
                <a16:creationId xmlns:a16="http://schemas.microsoft.com/office/drawing/2014/main" id="{F6113EDA-C263-C5CB-26D5-5A0CFEC290F5}"/>
              </a:ext>
            </a:extLst>
          </p:cNvPr>
          <p:cNvGrpSpPr/>
          <p:nvPr/>
        </p:nvGrpSpPr>
        <p:grpSpPr>
          <a:xfrm>
            <a:off x="13538582" y="3188217"/>
            <a:ext cx="264394" cy="4595221"/>
            <a:chOff x="0" y="0"/>
            <a:chExt cx="352525" cy="5996699"/>
          </a:xfrm>
        </p:grpSpPr>
        <p:sp>
          <p:nvSpPr>
            <p:cNvPr id="82" name="Freeform 65">
              <a:extLst>
                <a:ext uri="{FF2B5EF4-FFF2-40B4-BE49-F238E27FC236}">
                  <a16:creationId xmlns:a16="http://schemas.microsoft.com/office/drawing/2014/main" id="{04FD4166-6890-845A-9796-6136A5B806A9}"/>
                </a:ext>
              </a:extLst>
            </p:cNvPr>
            <p:cNvSpPr/>
            <p:nvPr/>
          </p:nvSpPr>
          <p:spPr>
            <a:xfrm>
              <a:off x="0" y="5644174"/>
              <a:ext cx="352525" cy="352525"/>
            </a:xfrm>
            <a:custGeom>
              <a:avLst/>
              <a:gdLst/>
              <a:ahLst/>
              <a:cxnLst/>
              <a:rect l="l" t="t" r="r" b="b"/>
              <a:pathLst>
                <a:path w="352525" h="352525">
                  <a:moveTo>
                    <a:pt x="0" y="0"/>
                  </a:moveTo>
                  <a:lnTo>
                    <a:pt x="352525" y="0"/>
                  </a:lnTo>
                  <a:lnTo>
                    <a:pt x="352525" y="352524"/>
                  </a:lnTo>
                  <a:lnTo>
                    <a:pt x="0" y="3525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sp>
          <p:nvSpPr>
            <p:cNvPr id="83" name="Freeform 66">
              <a:extLst>
                <a:ext uri="{FF2B5EF4-FFF2-40B4-BE49-F238E27FC236}">
                  <a16:creationId xmlns:a16="http://schemas.microsoft.com/office/drawing/2014/main" id="{B743C026-2E18-D67F-F9D8-0343B48E3CC6}"/>
                </a:ext>
              </a:extLst>
            </p:cNvPr>
            <p:cNvSpPr/>
            <p:nvPr/>
          </p:nvSpPr>
          <p:spPr>
            <a:xfrm>
              <a:off x="0" y="0"/>
              <a:ext cx="352525" cy="352525"/>
            </a:xfrm>
            <a:custGeom>
              <a:avLst/>
              <a:gdLst/>
              <a:ahLst/>
              <a:cxnLst/>
              <a:rect l="l" t="t" r="r" b="b"/>
              <a:pathLst>
                <a:path w="352525" h="352525">
                  <a:moveTo>
                    <a:pt x="0" y="0"/>
                  </a:moveTo>
                  <a:lnTo>
                    <a:pt x="352525" y="0"/>
                  </a:lnTo>
                  <a:lnTo>
                    <a:pt x="352525" y="352525"/>
                  </a:lnTo>
                  <a:lnTo>
                    <a:pt x="0" y="3525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07E360E3-A045-92B3-5D92-AF2D489918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PT" dirty="0"/>
          </a:p>
        </p:txBody>
      </p:sp>
      <p:sp>
        <p:nvSpPr>
          <p:cNvPr id="2" name="Freeform 2"/>
          <p:cNvSpPr/>
          <p:nvPr/>
        </p:nvSpPr>
        <p:spPr>
          <a:xfrm>
            <a:off x="-609600" y="-1619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4000"/>
            </a:blip>
            <a:stretch>
              <a:fillRect/>
            </a:stretch>
          </a:blipFill>
        </p:spPr>
        <p:txBody>
          <a:bodyPr/>
          <a:lstStyle/>
          <a:p>
            <a:endParaRPr lang="pt-PT"/>
          </a:p>
        </p:txBody>
      </p:sp>
      <p:sp>
        <p:nvSpPr>
          <p:cNvPr id="3" name="TextBox 3"/>
          <p:cNvSpPr txBox="1"/>
          <p:nvPr/>
        </p:nvSpPr>
        <p:spPr>
          <a:xfrm>
            <a:off x="932075" y="904875"/>
            <a:ext cx="8506513" cy="1069937"/>
          </a:xfrm>
          <a:prstGeom prst="rect">
            <a:avLst/>
          </a:prstGeom>
        </p:spPr>
        <p:txBody>
          <a:bodyPr lIns="0" tIns="0" rIns="0" bIns="0" rtlCol="0" anchor="t">
            <a:spAutoFit/>
          </a:bodyPr>
          <a:lstStyle/>
          <a:p>
            <a:pPr>
              <a:lnSpc>
                <a:spcPts val="8752"/>
              </a:lnSpc>
              <a:spcBef>
                <a:spcPct val="0"/>
              </a:spcBef>
            </a:pPr>
            <a:r>
              <a:rPr lang="en-US" sz="6251" spc="812">
                <a:solidFill>
                  <a:srgbClr val="761C1C"/>
                </a:solidFill>
                <a:latin typeface="League Spartan"/>
              </a:rPr>
              <a:t>WORKPLAN</a:t>
            </a:r>
          </a:p>
        </p:txBody>
      </p:sp>
      <p:sp>
        <p:nvSpPr>
          <p:cNvPr id="4" name="Freeform 4"/>
          <p:cNvSpPr/>
          <p:nvPr/>
        </p:nvSpPr>
        <p:spPr>
          <a:xfrm>
            <a:off x="12976351" y="788563"/>
            <a:ext cx="4282949" cy="1036650"/>
          </a:xfrm>
          <a:custGeom>
            <a:avLst/>
            <a:gdLst/>
            <a:ahLst/>
            <a:cxnLst/>
            <a:rect l="l" t="t" r="r" b="b"/>
            <a:pathLst>
              <a:path w="4282949" h="1036650">
                <a:moveTo>
                  <a:pt x="0" y="0"/>
                </a:moveTo>
                <a:lnTo>
                  <a:pt x="4282949" y="0"/>
                </a:lnTo>
                <a:lnTo>
                  <a:pt x="4282949" y="1036649"/>
                </a:lnTo>
                <a:lnTo>
                  <a:pt x="0" y="1036649"/>
                </a:lnTo>
                <a:lnTo>
                  <a:pt x="0" y="0"/>
                </a:lnTo>
                <a:close/>
              </a:path>
            </a:pathLst>
          </a:custGeom>
          <a:blipFill>
            <a:blip r:embed="rId4"/>
            <a:stretch>
              <a:fillRect t="-145923" b="-167229"/>
            </a:stretch>
          </a:blipFill>
        </p:spPr>
        <p:txBody>
          <a:bodyPr/>
          <a:lstStyle/>
          <a:p>
            <a:endParaRPr lang="pt-PT"/>
          </a:p>
        </p:txBody>
      </p:sp>
      <p:sp>
        <p:nvSpPr>
          <p:cNvPr id="5" name="Freeform 5"/>
          <p:cNvSpPr/>
          <p:nvPr/>
        </p:nvSpPr>
        <p:spPr>
          <a:xfrm>
            <a:off x="867919" y="3030642"/>
            <a:ext cx="16391381" cy="5199417"/>
          </a:xfrm>
          <a:custGeom>
            <a:avLst/>
            <a:gdLst/>
            <a:ahLst/>
            <a:cxnLst/>
            <a:rect l="l" t="t" r="r" b="b"/>
            <a:pathLst>
              <a:path w="16391381" h="5199417">
                <a:moveTo>
                  <a:pt x="0" y="0"/>
                </a:moveTo>
                <a:lnTo>
                  <a:pt x="16391381" y="0"/>
                </a:lnTo>
                <a:lnTo>
                  <a:pt x="16391381" y="5199417"/>
                </a:lnTo>
                <a:lnTo>
                  <a:pt x="0" y="5199417"/>
                </a:lnTo>
                <a:lnTo>
                  <a:pt x="0" y="0"/>
                </a:lnTo>
                <a:close/>
              </a:path>
            </a:pathLst>
          </a:custGeom>
          <a:blipFill>
            <a:blip r:embed="rId5"/>
            <a:stretch>
              <a:fillRect/>
            </a:stretch>
          </a:blipFill>
        </p:spPr>
        <p:txBody>
          <a:bodyPr/>
          <a:lstStyle/>
          <a:p>
            <a:endParaRPr lang="pt-PT"/>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
            <a:extLst>
              <a:ext uri="{FF2B5EF4-FFF2-40B4-BE49-F238E27FC236}">
                <a16:creationId xmlns:a16="http://schemas.microsoft.com/office/drawing/2014/main" id="{C8B5E689-0F0C-9811-2953-6F2615A1C884}"/>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PT"/>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4000"/>
            </a:blip>
            <a:stretch>
              <a:fillRect/>
            </a:stretch>
          </a:blipFill>
        </p:spPr>
        <p:txBody>
          <a:bodyPr/>
          <a:lstStyle/>
          <a:p>
            <a:endParaRPr lang="pt-PT"/>
          </a:p>
        </p:txBody>
      </p:sp>
      <p:grpSp>
        <p:nvGrpSpPr>
          <p:cNvPr id="3" name="Group 3"/>
          <p:cNvGrpSpPr/>
          <p:nvPr/>
        </p:nvGrpSpPr>
        <p:grpSpPr>
          <a:xfrm>
            <a:off x="9988036" y="3973568"/>
            <a:ext cx="1509683" cy="1509683"/>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3131">
                <a:alpha val="19608"/>
              </a:srgbClr>
            </a:solidFill>
          </p:spPr>
          <p:txBody>
            <a:bodyPr/>
            <a:lstStyle/>
            <a:p>
              <a:endParaRPr lang="pt-PT"/>
            </a:p>
          </p:txBody>
        </p:sp>
      </p:grpSp>
      <p:grpSp>
        <p:nvGrpSpPr>
          <p:cNvPr id="5" name="Group 5"/>
          <p:cNvGrpSpPr/>
          <p:nvPr/>
        </p:nvGrpSpPr>
        <p:grpSpPr>
          <a:xfrm>
            <a:off x="1839597" y="7425953"/>
            <a:ext cx="1509683" cy="150968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3131">
                <a:alpha val="19608"/>
              </a:srgbClr>
            </a:solidFill>
          </p:spPr>
          <p:txBody>
            <a:bodyPr/>
            <a:lstStyle/>
            <a:p>
              <a:endParaRPr lang="pt-PT"/>
            </a:p>
          </p:txBody>
        </p:sp>
      </p:grpSp>
      <p:grpSp>
        <p:nvGrpSpPr>
          <p:cNvPr id="7" name="Group 7"/>
          <p:cNvGrpSpPr/>
          <p:nvPr/>
        </p:nvGrpSpPr>
        <p:grpSpPr>
          <a:xfrm>
            <a:off x="9988036" y="6232462"/>
            <a:ext cx="1509683" cy="1509683"/>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3131">
                <a:alpha val="19608"/>
              </a:srgbClr>
            </a:solidFill>
          </p:spPr>
          <p:txBody>
            <a:bodyPr/>
            <a:lstStyle/>
            <a:p>
              <a:endParaRPr lang="pt-PT"/>
            </a:p>
          </p:txBody>
        </p:sp>
      </p:grpSp>
      <p:grpSp>
        <p:nvGrpSpPr>
          <p:cNvPr id="9" name="Group 9"/>
          <p:cNvGrpSpPr/>
          <p:nvPr/>
        </p:nvGrpSpPr>
        <p:grpSpPr>
          <a:xfrm>
            <a:off x="1722797" y="2884605"/>
            <a:ext cx="1509683" cy="150968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3131">
                <a:alpha val="19608"/>
              </a:srgbClr>
            </a:solidFill>
          </p:spPr>
          <p:txBody>
            <a:bodyPr/>
            <a:lstStyle/>
            <a:p>
              <a:endParaRPr lang="pt-PT"/>
            </a:p>
          </p:txBody>
        </p:sp>
      </p:grpSp>
      <p:grpSp>
        <p:nvGrpSpPr>
          <p:cNvPr id="11" name="Group 11"/>
          <p:cNvGrpSpPr/>
          <p:nvPr/>
        </p:nvGrpSpPr>
        <p:grpSpPr>
          <a:xfrm>
            <a:off x="1722797" y="5112182"/>
            <a:ext cx="1509683" cy="150968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3131">
                <a:alpha val="19608"/>
              </a:srgbClr>
            </a:solidFill>
          </p:spPr>
          <p:txBody>
            <a:bodyPr/>
            <a:lstStyle/>
            <a:p>
              <a:endParaRPr lang="pt-PT"/>
            </a:p>
          </p:txBody>
        </p:sp>
      </p:grpSp>
      <p:sp>
        <p:nvSpPr>
          <p:cNvPr id="13" name="Freeform 13"/>
          <p:cNvSpPr/>
          <p:nvPr/>
        </p:nvSpPr>
        <p:spPr>
          <a:xfrm>
            <a:off x="1839597" y="3093967"/>
            <a:ext cx="1301949" cy="1300322"/>
          </a:xfrm>
          <a:custGeom>
            <a:avLst/>
            <a:gdLst/>
            <a:ahLst/>
            <a:cxnLst/>
            <a:rect l="l" t="t" r="r" b="b"/>
            <a:pathLst>
              <a:path w="1301949" h="1300322">
                <a:moveTo>
                  <a:pt x="0" y="0"/>
                </a:moveTo>
                <a:lnTo>
                  <a:pt x="1301949" y="0"/>
                </a:lnTo>
                <a:lnTo>
                  <a:pt x="1301949" y="1300321"/>
                </a:lnTo>
                <a:lnTo>
                  <a:pt x="0" y="1300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14" name="Freeform 14"/>
          <p:cNvSpPr/>
          <p:nvPr/>
        </p:nvSpPr>
        <p:spPr>
          <a:xfrm>
            <a:off x="12976351" y="788563"/>
            <a:ext cx="4282949" cy="1036650"/>
          </a:xfrm>
          <a:custGeom>
            <a:avLst/>
            <a:gdLst/>
            <a:ahLst/>
            <a:cxnLst/>
            <a:rect l="l" t="t" r="r" b="b"/>
            <a:pathLst>
              <a:path w="4282949" h="1036650">
                <a:moveTo>
                  <a:pt x="0" y="0"/>
                </a:moveTo>
                <a:lnTo>
                  <a:pt x="4282949" y="0"/>
                </a:lnTo>
                <a:lnTo>
                  <a:pt x="4282949" y="1036649"/>
                </a:lnTo>
                <a:lnTo>
                  <a:pt x="0" y="1036649"/>
                </a:lnTo>
                <a:lnTo>
                  <a:pt x="0" y="0"/>
                </a:lnTo>
                <a:close/>
              </a:path>
            </a:pathLst>
          </a:custGeom>
          <a:blipFill>
            <a:blip r:embed="rId6"/>
            <a:stretch>
              <a:fillRect t="-145923" b="-167229"/>
            </a:stretch>
          </a:blipFill>
        </p:spPr>
        <p:txBody>
          <a:bodyPr/>
          <a:lstStyle/>
          <a:p>
            <a:endParaRPr lang="pt-PT"/>
          </a:p>
        </p:txBody>
      </p:sp>
      <p:sp>
        <p:nvSpPr>
          <p:cNvPr id="15" name="Freeform 15"/>
          <p:cNvSpPr/>
          <p:nvPr/>
        </p:nvSpPr>
        <p:spPr>
          <a:xfrm>
            <a:off x="1914979" y="5456207"/>
            <a:ext cx="1336204" cy="1194232"/>
          </a:xfrm>
          <a:custGeom>
            <a:avLst/>
            <a:gdLst/>
            <a:ahLst/>
            <a:cxnLst/>
            <a:rect l="l" t="t" r="r" b="b"/>
            <a:pathLst>
              <a:path w="1336204" h="1194232">
                <a:moveTo>
                  <a:pt x="0" y="0"/>
                </a:moveTo>
                <a:lnTo>
                  <a:pt x="1336204" y="0"/>
                </a:lnTo>
                <a:lnTo>
                  <a:pt x="1336204" y="1194233"/>
                </a:lnTo>
                <a:lnTo>
                  <a:pt x="0" y="1194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PT"/>
          </a:p>
        </p:txBody>
      </p:sp>
      <p:sp>
        <p:nvSpPr>
          <p:cNvPr id="16" name="Freeform 16"/>
          <p:cNvSpPr/>
          <p:nvPr/>
        </p:nvSpPr>
        <p:spPr>
          <a:xfrm>
            <a:off x="2095778" y="7510812"/>
            <a:ext cx="1155405" cy="1478919"/>
          </a:xfrm>
          <a:custGeom>
            <a:avLst/>
            <a:gdLst/>
            <a:ahLst/>
            <a:cxnLst/>
            <a:rect l="l" t="t" r="r" b="b"/>
            <a:pathLst>
              <a:path w="1155405" h="1478919">
                <a:moveTo>
                  <a:pt x="0" y="0"/>
                </a:moveTo>
                <a:lnTo>
                  <a:pt x="1155405" y="0"/>
                </a:lnTo>
                <a:lnTo>
                  <a:pt x="1155405" y="1478919"/>
                </a:lnTo>
                <a:lnTo>
                  <a:pt x="0" y="14789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PT"/>
          </a:p>
        </p:txBody>
      </p:sp>
      <p:sp>
        <p:nvSpPr>
          <p:cNvPr id="17" name="Freeform 17"/>
          <p:cNvSpPr/>
          <p:nvPr/>
        </p:nvSpPr>
        <p:spPr>
          <a:xfrm>
            <a:off x="10139046" y="4133464"/>
            <a:ext cx="1207665" cy="1207665"/>
          </a:xfrm>
          <a:custGeom>
            <a:avLst/>
            <a:gdLst/>
            <a:ahLst/>
            <a:cxnLst/>
            <a:rect l="l" t="t" r="r" b="b"/>
            <a:pathLst>
              <a:path w="1207665" h="1207665">
                <a:moveTo>
                  <a:pt x="0" y="0"/>
                </a:moveTo>
                <a:lnTo>
                  <a:pt x="1207664" y="0"/>
                </a:lnTo>
                <a:lnTo>
                  <a:pt x="1207664" y="1207665"/>
                </a:lnTo>
                <a:lnTo>
                  <a:pt x="0" y="12076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PT"/>
          </a:p>
        </p:txBody>
      </p:sp>
      <p:sp>
        <p:nvSpPr>
          <p:cNvPr id="18" name="Freeform 18"/>
          <p:cNvSpPr/>
          <p:nvPr/>
        </p:nvSpPr>
        <p:spPr>
          <a:xfrm>
            <a:off x="10261584" y="6479743"/>
            <a:ext cx="1358674" cy="1003720"/>
          </a:xfrm>
          <a:custGeom>
            <a:avLst/>
            <a:gdLst/>
            <a:ahLst/>
            <a:cxnLst/>
            <a:rect l="l" t="t" r="r" b="b"/>
            <a:pathLst>
              <a:path w="1358674" h="1003720">
                <a:moveTo>
                  <a:pt x="0" y="0"/>
                </a:moveTo>
                <a:lnTo>
                  <a:pt x="1358674" y="0"/>
                </a:lnTo>
                <a:lnTo>
                  <a:pt x="1358674" y="1003720"/>
                </a:lnTo>
                <a:lnTo>
                  <a:pt x="0" y="100372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PT"/>
          </a:p>
        </p:txBody>
      </p:sp>
      <p:sp>
        <p:nvSpPr>
          <p:cNvPr id="19" name="TextBox 19"/>
          <p:cNvSpPr txBox="1"/>
          <p:nvPr/>
        </p:nvSpPr>
        <p:spPr>
          <a:xfrm>
            <a:off x="11796584" y="4356879"/>
            <a:ext cx="5018676" cy="984250"/>
          </a:xfrm>
          <a:prstGeom prst="rect">
            <a:avLst/>
          </a:prstGeom>
        </p:spPr>
        <p:txBody>
          <a:bodyPr lIns="0" tIns="0" rIns="0" bIns="0" rtlCol="0" anchor="t">
            <a:spAutoFit/>
          </a:bodyPr>
          <a:lstStyle/>
          <a:p>
            <a:pPr>
              <a:lnSpc>
                <a:spcPts val="2600"/>
              </a:lnSpc>
            </a:pPr>
            <a:r>
              <a:rPr lang="en-US" sz="2000">
                <a:solidFill>
                  <a:srgbClr val="000000"/>
                </a:solidFill>
                <a:latin typeface="Neue Machina"/>
              </a:rPr>
              <a:t>Allow photographers to label the photos with context information about the scene and the people</a:t>
            </a:r>
          </a:p>
        </p:txBody>
      </p:sp>
      <p:sp>
        <p:nvSpPr>
          <p:cNvPr id="20" name="TextBox 20"/>
          <p:cNvSpPr txBox="1"/>
          <p:nvPr/>
        </p:nvSpPr>
        <p:spPr>
          <a:xfrm>
            <a:off x="3648144" y="7971189"/>
            <a:ext cx="3739868" cy="660400"/>
          </a:xfrm>
          <a:prstGeom prst="rect">
            <a:avLst/>
          </a:prstGeom>
        </p:spPr>
        <p:txBody>
          <a:bodyPr lIns="0" tIns="0" rIns="0" bIns="0" rtlCol="0" anchor="t">
            <a:spAutoFit/>
          </a:bodyPr>
          <a:lstStyle/>
          <a:p>
            <a:pPr>
              <a:lnSpc>
                <a:spcPts val="2600"/>
              </a:lnSpc>
            </a:pPr>
            <a:r>
              <a:rPr lang="en-US" sz="2000" dirty="0">
                <a:solidFill>
                  <a:srgbClr val="000000"/>
                </a:solidFill>
                <a:latin typeface="Neue Machina"/>
              </a:rPr>
              <a:t>Provide photographers with tools to enhance the photos</a:t>
            </a:r>
          </a:p>
        </p:txBody>
      </p:sp>
      <p:sp>
        <p:nvSpPr>
          <p:cNvPr id="21" name="TextBox 21"/>
          <p:cNvSpPr txBox="1"/>
          <p:nvPr/>
        </p:nvSpPr>
        <p:spPr>
          <a:xfrm>
            <a:off x="11796584" y="6453849"/>
            <a:ext cx="4113857" cy="1308100"/>
          </a:xfrm>
          <a:prstGeom prst="rect">
            <a:avLst/>
          </a:prstGeom>
        </p:spPr>
        <p:txBody>
          <a:bodyPr lIns="0" tIns="0" rIns="0" bIns="0" rtlCol="0" anchor="t">
            <a:spAutoFit/>
          </a:bodyPr>
          <a:lstStyle/>
          <a:p>
            <a:pPr>
              <a:lnSpc>
                <a:spcPts val="2600"/>
              </a:lnSpc>
            </a:pPr>
            <a:r>
              <a:rPr lang="en-US" sz="2000">
                <a:solidFill>
                  <a:srgbClr val="000000"/>
                </a:solidFill>
                <a:latin typeface="Neue Machina"/>
              </a:rPr>
              <a:t>Provide photographers with tools to estimate the depth of the people in the photos, for querying purposes</a:t>
            </a:r>
          </a:p>
        </p:txBody>
      </p:sp>
      <p:sp>
        <p:nvSpPr>
          <p:cNvPr id="22" name="TextBox 22"/>
          <p:cNvSpPr txBox="1"/>
          <p:nvPr/>
        </p:nvSpPr>
        <p:spPr>
          <a:xfrm>
            <a:off x="3531344" y="5495493"/>
            <a:ext cx="4239274" cy="646908"/>
          </a:xfrm>
          <a:prstGeom prst="rect">
            <a:avLst/>
          </a:prstGeom>
        </p:spPr>
        <p:txBody>
          <a:bodyPr lIns="0" tIns="0" rIns="0" bIns="0" rtlCol="0" anchor="t">
            <a:spAutoFit/>
          </a:bodyPr>
          <a:lstStyle/>
          <a:p>
            <a:pPr>
              <a:lnSpc>
                <a:spcPts val="2600"/>
              </a:lnSpc>
            </a:pPr>
            <a:r>
              <a:rPr lang="en-US" sz="2000" dirty="0">
                <a:solidFill>
                  <a:srgbClr val="000000"/>
                </a:solidFill>
                <a:latin typeface="Neue Machina"/>
              </a:rPr>
              <a:t>Use computer vision techniques to identify people in the photos</a:t>
            </a:r>
          </a:p>
        </p:txBody>
      </p:sp>
      <p:sp>
        <p:nvSpPr>
          <p:cNvPr id="23" name="TextBox 23"/>
          <p:cNvSpPr txBox="1"/>
          <p:nvPr/>
        </p:nvSpPr>
        <p:spPr>
          <a:xfrm>
            <a:off x="1028700" y="352425"/>
            <a:ext cx="8506513" cy="2174837"/>
          </a:xfrm>
          <a:prstGeom prst="rect">
            <a:avLst/>
          </a:prstGeom>
        </p:spPr>
        <p:txBody>
          <a:bodyPr lIns="0" tIns="0" rIns="0" bIns="0" rtlCol="0" anchor="t">
            <a:spAutoFit/>
          </a:bodyPr>
          <a:lstStyle/>
          <a:p>
            <a:pPr>
              <a:lnSpc>
                <a:spcPts val="8752"/>
              </a:lnSpc>
              <a:spcBef>
                <a:spcPct val="0"/>
              </a:spcBef>
            </a:pPr>
            <a:r>
              <a:rPr lang="en-US" sz="6251" spc="812">
                <a:solidFill>
                  <a:srgbClr val="761C1C"/>
                </a:solidFill>
                <a:latin typeface="League Spartan"/>
              </a:rPr>
              <a:t>EXPECTED RESULTS</a:t>
            </a:r>
          </a:p>
        </p:txBody>
      </p:sp>
      <p:sp>
        <p:nvSpPr>
          <p:cNvPr id="24" name="TextBox 24"/>
          <p:cNvSpPr txBox="1"/>
          <p:nvPr/>
        </p:nvSpPr>
        <p:spPr>
          <a:xfrm>
            <a:off x="3466715" y="3313168"/>
            <a:ext cx="5018676" cy="660400"/>
          </a:xfrm>
          <a:prstGeom prst="rect">
            <a:avLst/>
          </a:prstGeom>
        </p:spPr>
        <p:txBody>
          <a:bodyPr lIns="0" tIns="0" rIns="0" bIns="0" rtlCol="0" anchor="t">
            <a:spAutoFit/>
          </a:bodyPr>
          <a:lstStyle/>
          <a:p>
            <a:pPr>
              <a:lnSpc>
                <a:spcPts val="2600"/>
              </a:lnSpc>
            </a:pPr>
            <a:r>
              <a:rPr lang="en-US" sz="2000">
                <a:solidFill>
                  <a:srgbClr val="000000"/>
                </a:solidFill>
                <a:latin typeface="Neue Machina"/>
              </a:rPr>
              <a:t>Allow photographers to upload photos of people in large events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PT"/>
          </a:p>
        </p:txBody>
      </p:sp>
      <p:sp>
        <p:nvSpPr>
          <p:cNvPr id="3" name="TextBox 3"/>
          <p:cNvSpPr txBox="1"/>
          <p:nvPr/>
        </p:nvSpPr>
        <p:spPr>
          <a:xfrm>
            <a:off x="418414" y="645688"/>
            <a:ext cx="10573717" cy="2548483"/>
          </a:xfrm>
          <a:prstGeom prst="rect">
            <a:avLst/>
          </a:prstGeom>
        </p:spPr>
        <p:txBody>
          <a:bodyPr lIns="0" tIns="0" rIns="0" bIns="0" rtlCol="0" anchor="t">
            <a:spAutoFit/>
          </a:bodyPr>
          <a:lstStyle/>
          <a:p>
            <a:pPr>
              <a:lnSpc>
                <a:spcPts val="10207"/>
              </a:lnSpc>
              <a:spcBef>
                <a:spcPct val="0"/>
              </a:spcBef>
            </a:pPr>
            <a:r>
              <a:rPr lang="en-US" sz="7291" spc="947">
                <a:solidFill>
                  <a:srgbClr val="761C1C"/>
                </a:solidFill>
                <a:latin typeface="League Spartan"/>
              </a:rPr>
              <a:t>COMMUNICATION PLAN</a:t>
            </a:r>
          </a:p>
        </p:txBody>
      </p:sp>
      <p:grpSp>
        <p:nvGrpSpPr>
          <p:cNvPr id="4" name="Group 4"/>
          <p:cNvGrpSpPr/>
          <p:nvPr/>
        </p:nvGrpSpPr>
        <p:grpSpPr>
          <a:xfrm>
            <a:off x="-944330" y="3456165"/>
            <a:ext cx="20176659" cy="5716410"/>
            <a:chOff x="0" y="0"/>
            <a:chExt cx="26902213" cy="7621881"/>
          </a:xfrm>
        </p:grpSpPr>
        <p:grpSp>
          <p:nvGrpSpPr>
            <p:cNvPr id="5" name="Group 5"/>
            <p:cNvGrpSpPr/>
            <p:nvPr/>
          </p:nvGrpSpPr>
          <p:grpSpPr>
            <a:xfrm>
              <a:off x="0" y="1455843"/>
              <a:ext cx="26902213" cy="4710196"/>
              <a:chOff x="0" y="0"/>
              <a:chExt cx="5314017" cy="930409"/>
            </a:xfrm>
          </p:grpSpPr>
          <p:sp>
            <p:nvSpPr>
              <p:cNvPr id="6" name="Freeform 6"/>
              <p:cNvSpPr/>
              <p:nvPr/>
            </p:nvSpPr>
            <p:spPr>
              <a:xfrm>
                <a:off x="0" y="0"/>
                <a:ext cx="5314017" cy="930409"/>
              </a:xfrm>
              <a:custGeom>
                <a:avLst/>
                <a:gdLst/>
                <a:ahLst/>
                <a:cxnLst/>
                <a:rect l="l" t="t" r="r" b="b"/>
                <a:pathLst>
                  <a:path w="5314017" h="930409">
                    <a:moveTo>
                      <a:pt x="0" y="0"/>
                    </a:moveTo>
                    <a:lnTo>
                      <a:pt x="5314017" y="0"/>
                    </a:lnTo>
                    <a:lnTo>
                      <a:pt x="5314017" y="930409"/>
                    </a:lnTo>
                    <a:lnTo>
                      <a:pt x="0" y="930409"/>
                    </a:lnTo>
                    <a:close/>
                  </a:path>
                </a:pathLst>
              </a:custGeom>
              <a:solidFill>
                <a:srgbClr val="761C1C">
                  <a:alpha val="32941"/>
                </a:srgbClr>
              </a:solidFill>
            </p:spPr>
            <p:txBody>
              <a:bodyPr/>
              <a:lstStyle/>
              <a:p>
                <a:endParaRPr lang="pt-PT"/>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029139" y="0"/>
              <a:ext cx="16843935" cy="7621881"/>
            </a:xfrm>
            <a:custGeom>
              <a:avLst/>
              <a:gdLst/>
              <a:ahLst/>
              <a:cxnLst/>
              <a:rect l="l" t="t" r="r" b="b"/>
              <a:pathLst>
                <a:path w="16843935" h="7621881">
                  <a:moveTo>
                    <a:pt x="0" y="0"/>
                  </a:moveTo>
                  <a:lnTo>
                    <a:pt x="16843935" y="0"/>
                  </a:lnTo>
                  <a:lnTo>
                    <a:pt x="16843935" y="7621881"/>
                  </a:lnTo>
                  <a:lnTo>
                    <a:pt x="0" y="76218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sp>
          <p:nvSpPr>
            <p:cNvPr id="9" name="Freeform 9"/>
            <p:cNvSpPr/>
            <p:nvPr/>
          </p:nvSpPr>
          <p:spPr>
            <a:xfrm>
              <a:off x="5443263" y="2362952"/>
              <a:ext cx="2804542" cy="2804542"/>
            </a:xfrm>
            <a:custGeom>
              <a:avLst/>
              <a:gdLst/>
              <a:ahLst/>
              <a:cxnLst/>
              <a:rect l="l" t="t" r="r" b="b"/>
              <a:pathLst>
                <a:path w="2804542" h="2804542">
                  <a:moveTo>
                    <a:pt x="0" y="0"/>
                  </a:moveTo>
                  <a:lnTo>
                    <a:pt x="2804542" y="0"/>
                  </a:lnTo>
                  <a:lnTo>
                    <a:pt x="2804542" y="2804542"/>
                  </a:lnTo>
                  <a:lnTo>
                    <a:pt x="0" y="2804542"/>
                  </a:lnTo>
                  <a:lnTo>
                    <a:pt x="0" y="0"/>
                  </a:lnTo>
                  <a:close/>
                </a:path>
              </a:pathLst>
            </a:custGeom>
            <a:blipFill>
              <a:blip r:embed="rId5"/>
              <a:stretch>
                <a:fillRect/>
              </a:stretch>
            </a:blipFill>
          </p:spPr>
          <p:txBody>
            <a:bodyPr/>
            <a:lstStyle/>
            <a:p>
              <a:endParaRPr lang="pt-PT"/>
            </a:p>
          </p:txBody>
        </p:sp>
        <p:sp>
          <p:nvSpPr>
            <p:cNvPr id="10" name="Freeform 10"/>
            <p:cNvSpPr/>
            <p:nvPr/>
          </p:nvSpPr>
          <p:spPr>
            <a:xfrm>
              <a:off x="9553276" y="2093954"/>
              <a:ext cx="3383268" cy="3383268"/>
            </a:xfrm>
            <a:custGeom>
              <a:avLst/>
              <a:gdLst/>
              <a:ahLst/>
              <a:cxnLst/>
              <a:rect l="l" t="t" r="r" b="b"/>
              <a:pathLst>
                <a:path w="3383268" h="3383268">
                  <a:moveTo>
                    <a:pt x="0" y="0"/>
                  </a:moveTo>
                  <a:lnTo>
                    <a:pt x="3383268" y="0"/>
                  </a:lnTo>
                  <a:lnTo>
                    <a:pt x="3383268" y="3383268"/>
                  </a:lnTo>
                  <a:lnTo>
                    <a:pt x="0" y="3383268"/>
                  </a:lnTo>
                  <a:lnTo>
                    <a:pt x="0" y="0"/>
                  </a:lnTo>
                  <a:close/>
                </a:path>
              </a:pathLst>
            </a:custGeom>
            <a:blipFill>
              <a:blip r:embed="rId6"/>
              <a:stretch>
                <a:fillRect/>
              </a:stretch>
            </a:blipFill>
          </p:spPr>
          <p:txBody>
            <a:bodyPr/>
            <a:lstStyle/>
            <a:p>
              <a:endParaRPr lang="pt-PT"/>
            </a:p>
          </p:txBody>
        </p:sp>
        <p:sp>
          <p:nvSpPr>
            <p:cNvPr id="11" name="Freeform 11"/>
            <p:cNvSpPr/>
            <p:nvPr/>
          </p:nvSpPr>
          <p:spPr>
            <a:xfrm>
              <a:off x="13952544" y="2119259"/>
              <a:ext cx="3383363" cy="3383363"/>
            </a:xfrm>
            <a:custGeom>
              <a:avLst/>
              <a:gdLst/>
              <a:ahLst/>
              <a:cxnLst/>
              <a:rect l="l" t="t" r="r" b="b"/>
              <a:pathLst>
                <a:path w="3383363" h="3383363">
                  <a:moveTo>
                    <a:pt x="0" y="0"/>
                  </a:moveTo>
                  <a:lnTo>
                    <a:pt x="3383363" y="0"/>
                  </a:lnTo>
                  <a:lnTo>
                    <a:pt x="3383363" y="3383363"/>
                  </a:lnTo>
                  <a:lnTo>
                    <a:pt x="0" y="3383363"/>
                  </a:lnTo>
                  <a:lnTo>
                    <a:pt x="0" y="0"/>
                  </a:lnTo>
                  <a:close/>
                </a:path>
              </a:pathLst>
            </a:custGeom>
            <a:blipFill>
              <a:blip r:embed="rId7"/>
              <a:stretch>
                <a:fillRect/>
              </a:stretch>
            </a:blipFill>
          </p:spPr>
          <p:txBody>
            <a:bodyPr/>
            <a:lstStyle/>
            <a:p>
              <a:endParaRPr lang="pt-PT"/>
            </a:p>
          </p:txBody>
        </p:sp>
        <p:sp>
          <p:nvSpPr>
            <p:cNvPr id="12" name="Freeform 12"/>
            <p:cNvSpPr/>
            <p:nvPr/>
          </p:nvSpPr>
          <p:spPr>
            <a:xfrm>
              <a:off x="19096234" y="2462297"/>
              <a:ext cx="2092051" cy="2705197"/>
            </a:xfrm>
            <a:custGeom>
              <a:avLst/>
              <a:gdLst/>
              <a:ahLst/>
              <a:cxnLst/>
              <a:rect l="l" t="t" r="r" b="b"/>
              <a:pathLst>
                <a:path w="2092051" h="2705197">
                  <a:moveTo>
                    <a:pt x="0" y="0"/>
                  </a:moveTo>
                  <a:lnTo>
                    <a:pt x="2092051" y="0"/>
                  </a:lnTo>
                  <a:lnTo>
                    <a:pt x="2092051" y="2705197"/>
                  </a:lnTo>
                  <a:lnTo>
                    <a:pt x="0" y="2705197"/>
                  </a:lnTo>
                  <a:lnTo>
                    <a:pt x="0" y="0"/>
                  </a:lnTo>
                  <a:close/>
                </a:path>
              </a:pathLst>
            </a:custGeom>
            <a:blipFill>
              <a:blip r:embed="rId8"/>
              <a:stretch>
                <a:fillRect r="-231029"/>
              </a:stretch>
            </a:blipFill>
          </p:spPr>
          <p:txBody>
            <a:bodyPr/>
            <a:lstStyle/>
            <a:p>
              <a:endParaRPr lang="pt-PT"/>
            </a:p>
          </p:txBody>
        </p:sp>
      </p:grpSp>
      <p:sp>
        <p:nvSpPr>
          <p:cNvPr id="13" name="Freeform 13"/>
          <p:cNvSpPr/>
          <p:nvPr/>
        </p:nvSpPr>
        <p:spPr>
          <a:xfrm>
            <a:off x="12976351" y="788563"/>
            <a:ext cx="4282949" cy="1036650"/>
          </a:xfrm>
          <a:custGeom>
            <a:avLst/>
            <a:gdLst/>
            <a:ahLst/>
            <a:cxnLst/>
            <a:rect l="l" t="t" r="r" b="b"/>
            <a:pathLst>
              <a:path w="4282949" h="1036650">
                <a:moveTo>
                  <a:pt x="0" y="0"/>
                </a:moveTo>
                <a:lnTo>
                  <a:pt x="4282949" y="0"/>
                </a:lnTo>
                <a:lnTo>
                  <a:pt x="4282949" y="1036649"/>
                </a:lnTo>
                <a:lnTo>
                  <a:pt x="0" y="1036649"/>
                </a:lnTo>
                <a:lnTo>
                  <a:pt x="0" y="0"/>
                </a:lnTo>
                <a:close/>
              </a:path>
            </a:pathLst>
          </a:custGeom>
          <a:blipFill>
            <a:blip r:embed="rId9"/>
            <a:stretch>
              <a:fillRect t="-145923" b="-167229"/>
            </a:stretch>
          </a:blipFill>
        </p:spPr>
        <p:txBody>
          <a:bodyPr/>
          <a:lstStyle/>
          <a:p>
            <a:endParaRPr lang="pt-PT"/>
          </a:p>
        </p:txBody>
      </p:sp>
      <p:sp>
        <p:nvSpPr>
          <p:cNvPr id="14" name="TextBox 14"/>
          <p:cNvSpPr txBox="1"/>
          <p:nvPr/>
        </p:nvSpPr>
        <p:spPr>
          <a:xfrm>
            <a:off x="3314651" y="9401175"/>
            <a:ext cx="1611869" cy="336550"/>
          </a:xfrm>
          <a:prstGeom prst="rect">
            <a:avLst/>
          </a:prstGeom>
        </p:spPr>
        <p:txBody>
          <a:bodyPr lIns="0" tIns="0" rIns="0" bIns="0" rtlCol="0" anchor="t">
            <a:spAutoFit/>
          </a:bodyPr>
          <a:lstStyle/>
          <a:p>
            <a:pPr algn="ctr">
              <a:lnSpc>
                <a:spcPts val="2600"/>
              </a:lnSpc>
            </a:pPr>
            <a:r>
              <a:rPr lang="en-US" sz="2000">
                <a:solidFill>
                  <a:srgbClr val="000000"/>
                </a:solidFill>
                <a:latin typeface="Neue Machina Ultra-Bold"/>
              </a:rPr>
              <a:t>DISCORD</a:t>
            </a:r>
          </a:p>
        </p:txBody>
      </p:sp>
      <p:sp>
        <p:nvSpPr>
          <p:cNvPr id="15" name="TextBox 15"/>
          <p:cNvSpPr txBox="1"/>
          <p:nvPr/>
        </p:nvSpPr>
        <p:spPr>
          <a:xfrm>
            <a:off x="6609101" y="3006845"/>
            <a:ext cx="1611869" cy="336550"/>
          </a:xfrm>
          <a:prstGeom prst="rect">
            <a:avLst/>
          </a:prstGeom>
        </p:spPr>
        <p:txBody>
          <a:bodyPr lIns="0" tIns="0" rIns="0" bIns="0" rtlCol="0" anchor="t">
            <a:spAutoFit/>
          </a:bodyPr>
          <a:lstStyle/>
          <a:p>
            <a:pPr algn="ctr">
              <a:lnSpc>
                <a:spcPts val="2600"/>
              </a:lnSpc>
            </a:pPr>
            <a:r>
              <a:rPr lang="en-US" sz="2000">
                <a:solidFill>
                  <a:srgbClr val="000000"/>
                </a:solidFill>
                <a:latin typeface="Neue Machina Ultra-Bold"/>
              </a:rPr>
              <a:t>GITHUB</a:t>
            </a:r>
          </a:p>
        </p:txBody>
      </p:sp>
      <p:sp>
        <p:nvSpPr>
          <p:cNvPr id="16" name="TextBox 16"/>
          <p:cNvSpPr txBox="1"/>
          <p:nvPr/>
        </p:nvSpPr>
        <p:spPr>
          <a:xfrm>
            <a:off x="9967845" y="9401175"/>
            <a:ext cx="1611869" cy="336550"/>
          </a:xfrm>
          <a:prstGeom prst="rect">
            <a:avLst/>
          </a:prstGeom>
        </p:spPr>
        <p:txBody>
          <a:bodyPr lIns="0" tIns="0" rIns="0" bIns="0" rtlCol="0" anchor="t">
            <a:spAutoFit/>
          </a:bodyPr>
          <a:lstStyle/>
          <a:p>
            <a:pPr algn="ctr">
              <a:lnSpc>
                <a:spcPts val="2600"/>
              </a:lnSpc>
            </a:pPr>
            <a:r>
              <a:rPr lang="en-US" sz="2000">
                <a:solidFill>
                  <a:srgbClr val="000000"/>
                </a:solidFill>
                <a:latin typeface="Neue Machina Ultra-Bold"/>
              </a:rPr>
              <a:t>MENDELEY</a:t>
            </a:r>
          </a:p>
        </p:txBody>
      </p:sp>
      <p:sp>
        <p:nvSpPr>
          <p:cNvPr id="17" name="TextBox 17"/>
          <p:cNvSpPr txBox="1"/>
          <p:nvPr/>
        </p:nvSpPr>
        <p:spPr>
          <a:xfrm>
            <a:off x="13326589" y="3006845"/>
            <a:ext cx="1611869" cy="336550"/>
          </a:xfrm>
          <a:prstGeom prst="rect">
            <a:avLst/>
          </a:prstGeom>
        </p:spPr>
        <p:txBody>
          <a:bodyPr lIns="0" tIns="0" rIns="0" bIns="0" rtlCol="0" anchor="t">
            <a:spAutoFit/>
          </a:bodyPr>
          <a:lstStyle/>
          <a:p>
            <a:pPr algn="ctr">
              <a:lnSpc>
                <a:spcPts val="2600"/>
              </a:lnSpc>
            </a:pPr>
            <a:r>
              <a:rPr lang="en-US" sz="2000">
                <a:solidFill>
                  <a:srgbClr val="000000"/>
                </a:solidFill>
                <a:latin typeface="Neue Machina Ultra-Bold"/>
              </a:rPr>
              <a:t>JIRA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385</Words>
  <Application>Microsoft Office PowerPoint</Application>
  <PresentationFormat>Personalizados</PresentationFormat>
  <Paragraphs>75</Paragraphs>
  <Slides>11</Slides>
  <Notes>1</Notes>
  <HiddenSlides>0</HiddenSlides>
  <MMClips>0</MMClips>
  <ScaleCrop>false</ScaleCrop>
  <HeadingPairs>
    <vt:vector size="6" baseType="variant">
      <vt:variant>
        <vt:lpstr>Tipos de letra usados</vt:lpstr>
      </vt:variant>
      <vt:variant>
        <vt:i4>10</vt:i4>
      </vt:variant>
      <vt:variant>
        <vt:lpstr>Tema</vt:lpstr>
      </vt:variant>
      <vt:variant>
        <vt:i4>1</vt:i4>
      </vt:variant>
      <vt:variant>
        <vt:lpstr>Títulos dos diapositivos</vt:lpstr>
      </vt:variant>
      <vt:variant>
        <vt:i4>11</vt:i4>
      </vt:variant>
    </vt:vector>
  </HeadingPairs>
  <TitlesOfParts>
    <vt:vector size="22" baseType="lpstr">
      <vt:lpstr>Arial</vt:lpstr>
      <vt:lpstr>Open Sans</vt:lpstr>
      <vt:lpstr>Bebas Neue</vt:lpstr>
      <vt:lpstr>Neue Machina</vt:lpstr>
      <vt:lpstr>League Spartan</vt:lpstr>
      <vt:lpstr>Bebas Neue Bold</vt:lpstr>
      <vt:lpstr>Calibri</vt:lpstr>
      <vt:lpstr>Neue Machina Ultra-Bold</vt:lpstr>
      <vt:lpstr>Open Sans Bold</vt:lpstr>
      <vt:lpstr>Aileron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Rascunho</dc:title>
  <cp:lastModifiedBy>Alex</cp:lastModifiedBy>
  <cp:revision>52</cp:revision>
  <dcterms:created xsi:type="dcterms:W3CDTF">2006-08-16T00:00:00Z</dcterms:created>
  <dcterms:modified xsi:type="dcterms:W3CDTF">2023-10-10T08:34:55Z</dcterms:modified>
  <dc:identifier>DAFwa7DNeyc</dc:identifier>
</cp:coreProperties>
</file>